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58" r:id="rId4"/>
    <p:sldId id="264" r:id="rId5"/>
    <p:sldId id="266" r:id="rId6"/>
    <p:sldId id="267" r:id="rId7"/>
    <p:sldId id="269" r:id="rId8"/>
    <p:sldId id="279" r:id="rId9"/>
    <p:sldId id="281" r:id="rId10"/>
    <p:sldId id="282" r:id="rId11"/>
    <p:sldId id="270" r:id="rId12"/>
    <p:sldId id="283" r:id="rId13"/>
    <p:sldId id="284" r:id="rId14"/>
    <p:sldId id="286" r:id="rId15"/>
    <p:sldId id="287" r:id="rId16"/>
    <p:sldId id="288" r:id="rId17"/>
    <p:sldId id="289" r:id="rId18"/>
    <p:sldId id="290" r:id="rId19"/>
    <p:sldId id="291" r:id="rId20"/>
    <p:sldId id="292" r:id="rId21"/>
    <p:sldId id="294" r:id="rId22"/>
    <p:sldId id="295" r:id="rId23"/>
    <p:sldId id="293" r:id="rId24"/>
    <p:sldId id="274" r:id="rId25"/>
    <p:sldId id="296" r:id="rId26"/>
    <p:sldId id="297" r:id="rId27"/>
    <p:sldId id="276" r:id="rId28"/>
    <p:sldId id="298" r:id="rId29"/>
    <p:sldId id="299" r:id="rId30"/>
    <p:sldId id="300" r:id="rId31"/>
    <p:sldId id="313" r:id="rId32"/>
    <p:sldId id="277" r:id="rId33"/>
    <p:sldId id="278" r:id="rId34"/>
    <p:sldId id="302" r:id="rId35"/>
    <p:sldId id="311" r:id="rId36"/>
    <p:sldId id="312" r:id="rId37"/>
    <p:sldId id="304" r:id="rId38"/>
    <p:sldId id="305" r:id="rId39"/>
    <p:sldId id="306" r:id="rId40"/>
    <p:sldId id="307" r:id="rId41"/>
    <p:sldId id="308" r:id="rId42"/>
    <p:sldId id="303" r:id="rId43"/>
    <p:sldId id="309" r:id="rId44"/>
    <p:sldId id="263"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0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1"/>
    <p:restoredTop sz="94610"/>
  </p:normalViewPr>
  <p:slideViewPr>
    <p:cSldViewPr snapToGrid="0">
      <p:cViewPr varScale="1">
        <p:scale>
          <a:sx n="116" d="100"/>
          <a:sy n="116" d="100"/>
        </p:scale>
        <p:origin x="3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783AF-96E2-D641-9115-A36C1D520E69}" type="datetimeFigureOut">
              <a:rPr kumimoji="1" lang="zh-CN" altLang="en-US" smtClean="0"/>
              <a:t>2024/7/2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D0A3F-A6E5-0B4B-82C9-37C0751FE070}" type="slidenum">
              <a:rPr kumimoji="1" lang="zh-CN" altLang="en-US" smtClean="0"/>
              <a:t>‹#›</a:t>
            </a:fld>
            <a:endParaRPr kumimoji="1" lang="zh-CN" altLang="en-US"/>
          </a:p>
        </p:txBody>
      </p:sp>
    </p:spTree>
    <p:extLst>
      <p:ext uri="{BB962C8B-B14F-4D97-AF65-F5344CB8AC3E}">
        <p14:creationId xmlns:p14="http://schemas.microsoft.com/office/powerpoint/2010/main" val="729894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BCD0A3F-A6E5-0B4B-82C9-37C0751FE070}" type="slidenum">
              <a:rPr kumimoji="1" lang="zh-CN" altLang="en-US" smtClean="0"/>
              <a:t>5</a:t>
            </a:fld>
            <a:endParaRPr kumimoji="1" lang="zh-CN" altLang="en-US"/>
          </a:p>
        </p:txBody>
      </p:sp>
    </p:spTree>
    <p:extLst>
      <p:ext uri="{BB962C8B-B14F-4D97-AF65-F5344CB8AC3E}">
        <p14:creationId xmlns:p14="http://schemas.microsoft.com/office/powerpoint/2010/main" val="2374380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BCD0A3F-A6E5-0B4B-82C9-37C0751FE070}" type="slidenum">
              <a:rPr kumimoji="1" lang="zh-CN" altLang="en-US" smtClean="0"/>
              <a:t>6</a:t>
            </a:fld>
            <a:endParaRPr kumimoji="1" lang="zh-CN" altLang="en-US"/>
          </a:p>
        </p:txBody>
      </p:sp>
    </p:spTree>
    <p:extLst>
      <p:ext uri="{BB962C8B-B14F-4D97-AF65-F5344CB8AC3E}">
        <p14:creationId xmlns:p14="http://schemas.microsoft.com/office/powerpoint/2010/main" val="4103864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BCD0A3F-A6E5-0B4B-82C9-37C0751FE070}" type="slidenum">
              <a:rPr kumimoji="1" lang="zh-CN" altLang="en-US" smtClean="0"/>
              <a:t>23</a:t>
            </a:fld>
            <a:endParaRPr kumimoji="1" lang="zh-CN" altLang="en-US"/>
          </a:p>
        </p:txBody>
      </p:sp>
    </p:spTree>
    <p:extLst>
      <p:ext uri="{BB962C8B-B14F-4D97-AF65-F5344CB8AC3E}">
        <p14:creationId xmlns:p14="http://schemas.microsoft.com/office/powerpoint/2010/main" val="2506630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4B28D-5958-FCE0-8BD7-FB8EE5E6F15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91C4A56-7248-AD71-9283-AF19D16E2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DFC1113-4BA7-2F82-DA91-87D0633707F3}"/>
              </a:ext>
            </a:extLst>
          </p:cNvPr>
          <p:cNvSpPr>
            <a:spLocks noGrp="1"/>
          </p:cNvSpPr>
          <p:nvPr>
            <p:ph type="dt" sz="half" idx="10"/>
          </p:nvPr>
        </p:nvSpPr>
        <p:spPr/>
        <p:txBody>
          <a:bodyPr/>
          <a:lstStyle/>
          <a:p>
            <a:fld id="{096FEC96-5323-2944-BD5E-6718B4AC8749}" type="datetimeFigureOut">
              <a:t>2024/7/2</a:t>
            </a:fld>
            <a:endParaRPr kumimoji="1" lang="zh-CN" altLang="en-US"/>
          </a:p>
        </p:txBody>
      </p:sp>
      <p:sp>
        <p:nvSpPr>
          <p:cNvPr id="5" name="页脚占位符 4">
            <a:extLst>
              <a:ext uri="{FF2B5EF4-FFF2-40B4-BE49-F238E27FC236}">
                <a16:creationId xmlns:a16="http://schemas.microsoft.com/office/drawing/2014/main" id="{6AB30574-4F76-F814-BE63-61C82E88763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61495DA-7DC5-E556-1609-EF0CCB9917A5}"/>
              </a:ext>
            </a:extLst>
          </p:cNvPr>
          <p:cNvSpPr>
            <a:spLocks noGrp="1"/>
          </p:cNvSpPr>
          <p:nvPr>
            <p:ph type="sldNum" sz="quarter" idx="12"/>
          </p:nvPr>
        </p:nvSpPr>
        <p:spPr/>
        <p:txBody>
          <a:bodyPr/>
          <a:lstStyle/>
          <a:p>
            <a:fld id="{B7E932CF-B44F-6F42-811F-270D43BFE9F4}" type="slidenum">
              <a:t>‹#›</a:t>
            </a:fld>
            <a:endParaRPr kumimoji="1" lang="zh-CN" altLang="en-US"/>
          </a:p>
        </p:txBody>
      </p:sp>
    </p:spTree>
    <p:extLst>
      <p:ext uri="{BB962C8B-B14F-4D97-AF65-F5344CB8AC3E}">
        <p14:creationId xmlns:p14="http://schemas.microsoft.com/office/powerpoint/2010/main" val="1754358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E1E47-103D-6478-7EBA-7F9DC68CB28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480989B-E57B-4BEA-DAEC-0C611E3B9A6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6F1FF0B-3D19-1E08-BF73-D840D069D116}"/>
              </a:ext>
            </a:extLst>
          </p:cNvPr>
          <p:cNvSpPr>
            <a:spLocks noGrp="1"/>
          </p:cNvSpPr>
          <p:nvPr>
            <p:ph type="dt" sz="half" idx="10"/>
          </p:nvPr>
        </p:nvSpPr>
        <p:spPr/>
        <p:txBody>
          <a:bodyPr/>
          <a:lstStyle/>
          <a:p>
            <a:fld id="{096FEC96-5323-2944-BD5E-6718B4AC8749}" type="datetimeFigureOut">
              <a:t>2024/7/2</a:t>
            </a:fld>
            <a:endParaRPr kumimoji="1" lang="zh-CN" altLang="en-US"/>
          </a:p>
        </p:txBody>
      </p:sp>
      <p:sp>
        <p:nvSpPr>
          <p:cNvPr id="5" name="页脚占位符 4">
            <a:extLst>
              <a:ext uri="{FF2B5EF4-FFF2-40B4-BE49-F238E27FC236}">
                <a16:creationId xmlns:a16="http://schemas.microsoft.com/office/drawing/2014/main" id="{8A3A70C5-9331-689D-3C49-FCB2C7381E5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65245BB-3D02-C370-47FA-4ECDDA1192BA}"/>
              </a:ext>
            </a:extLst>
          </p:cNvPr>
          <p:cNvSpPr>
            <a:spLocks noGrp="1"/>
          </p:cNvSpPr>
          <p:nvPr>
            <p:ph type="sldNum" sz="quarter" idx="12"/>
          </p:nvPr>
        </p:nvSpPr>
        <p:spPr/>
        <p:txBody>
          <a:bodyPr/>
          <a:lstStyle/>
          <a:p>
            <a:fld id="{B7E932CF-B44F-6F42-811F-270D43BFE9F4}" type="slidenum">
              <a:t>‹#›</a:t>
            </a:fld>
            <a:endParaRPr kumimoji="1" lang="zh-CN" altLang="en-US"/>
          </a:p>
        </p:txBody>
      </p:sp>
    </p:spTree>
    <p:extLst>
      <p:ext uri="{BB962C8B-B14F-4D97-AF65-F5344CB8AC3E}">
        <p14:creationId xmlns:p14="http://schemas.microsoft.com/office/powerpoint/2010/main" val="100636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5A8A5D-CB84-1E20-0469-1DCED9374C7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FAE9573-4E65-76BD-DE1C-C7AB08E3EBB1}"/>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E409DA7-B280-FA33-2B47-E752CF19F31D}"/>
              </a:ext>
            </a:extLst>
          </p:cNvPr>
          <p:cNvSpPr>
            <a:spLocks noGrp="1"/>
          </p:cNvSpPr>
          <p:nvPr>
            <p:ph type="dt" sz="half" idx="10"/>
          </p:nvPr>
        </p:nvSpPr>
        <p:spPr/>
        <p:txBody>
          <a:bodyPr/>
          <a:lstStyle/>
          <a:p>
            <a:fld id="{096FEC96-5323-2944-BD5E-6718B4AC8749}" type="datetimeFigureOut">
              <a:t>2024/7/2</a:t>
            </a:fld>
            <a:endParaRPr kumimoji="1" lang="zh-CN" altLang="en-US"/>
          </a:p>
        </p:txBody>
      </p:sp>
      <p:sp>
        <p:nvSpPr>
          <p:cNvPr id="5" name="页脚占位符 4">
            <a:extLst>
              <a:ext uri="{FF2B5EF4-FFF2-40B4-BE49-F238E27FC236}">
                <a16:creationId xmlns:a16="http://schemas.microsoft.com/office/drawing/2014/main" id="{59592432-5F6B-99B1-BA67-105FB9F3A53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D453A58-EF39-9305-924A-7757E97C0ED4}"/>
              </a:ext>
            </a:extLst>
          </p:cNvPr>
          <p:cNvSpPr>
            <a:spLocks noGrp="1"/>
          </p:cNvSpPr>
          <p:nvPr>
            <p:ph type="sldNum" sz="quarter" idx="12"/>
          </p:nvPr>
        </p:nvSpPr>
        <p:spPr/>
        <p:txBody>
          <a:bodyPr/>
          <a:lstStyle/>
          <a:p>
            <a:fld id="{B7E932CF-B44F-6F42-811F-270D43BFE9F4}" type="slidenum">
              <a:t>‹#›</a:t>
            </a:fld>
            <a:endParaRPr kumimoji="1" lang="zh-CN" altLang="en-US"/>
          </a:p>
        </p:txBody>
      </p:sp>
    </p:spTree>
    <p:extLst>
      <p:ext uri="{BB962C8B-B14F-4D97-AF65-F5344CB8AC3E}">
        <p14:creationId xmlns:p14="http://schemas.microsoft.com/office/powerpoint/2010/main" val="4279101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4E51F-1D71-CB0B-1045-8DDD767ABA1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0EA973F-25A0-23D4-2F05-2BF2A33B259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7AC11C4-56F6-16C9-B128-D297D1D9C0D4}"/>
              </a:ext>
            </a:extLst>
          </p:cNvPr>
          <p:cNvSpPr>
            <a:spLocks noGrp="1"/>
          </p:cNvSpPr>
          <p:nvPr>
            <p:ph type="dt" sz="half" idx="10"/>
          </p:nvPr>
        </p:nvSpPr>
        <p:spPr/>
        <p:txBody>
          <a:bodyPr/>
          <a:lstStyle/>
          <a:p>
            <a:fld id="{096FEC96-5323-2944-BD5E-6718B4AC8749}" type="datetimeFigureOut">
              <a:t>2024/7/2</a:t>
            </a:fld>
            <a:endParaRPr kumimoji="1" lang="zh-CN" altLang="en-US"/>
          </a:p>
        </p:txBody>
      </p:sp>
      <p:sp>
        <p:nvSpPr>
          <p:cNvPr id="5" name="页脚占位符 4">
            <a:extLst>
              <a:ext uri="{FF2B5EF4-FFF2-40B4-BE49-F238E27FC236}">
                <a16:creationId xmlns:a16="http://schemas.microsoft.com/office/drawing/2014/main" id="{7BF7BCBD-3850-9ADB-D0FB-EA26E0F42C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DD18394-A9E4-6CE7-2376-D30C0C493244}"/>
              </a:ext>
            </a:extLst>
          </p:cNvPr>
          <p:cNvSpPr>
            <a:spLocks noGrp="1"/>
          </p:cNvSpPr>
          <p:nvPr>
            <p:ph type="sldNum" sz="quarter" idx="12"/>
          </p:nvPr>
        </p:nvSpPr>
        <p:spPr/>
        <p:txBody>
          <a:bodyPr/>
          <a:lstStyle/>
          <a:p>
            <a:fld id="{B7E932CF-B44F-6F42-811F-270D43BFE9F4}" type="slidenum">
              <a:t>‹#›</a:t>
            </a:fld>
            <a:endParaRPr kumimoji="1" lang="zh-CN" altLang="en-US"/>
          </a:p>
        </p:txBody>
      </p:sp>
    </p:spTree>
    <p:extLst>
      <p:ext uri="{BB962C8B-B14F-4D97-AF65-F5344CB8AC3E}">
        <p14:creationId xmlns:p14="http://schemas.microsoft.com/office/powerpoint/2010/main" val="116451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8F7426-C9DD-871E-7E35-966BB12E494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F8562D22-0C64-C297-23A4-386586A27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0DD991D6-5812-02ED-AED0-7F4670EBCFDE}"/>
              </a:ext>
            </a:extLst>
          </p:cNvPr>
          <p:cNvSpPr>
            <a:spLocks noGrp="1"/>
          </p:cNvSpPr>
          <p:nvPr>
            <p:ph type="dt" sz="half" idx="10"/>
          </p:nvPr>
        </p:nvSpPr>
        <p:spPr/>
        <p:txBody>
          <a:bodyPr/>
          <a:lstStyle/>
          <a:p>
            <a:fld id="{096FEC96-5323-2944-BD5E-6718B4AC8749}" type="datetimeFigureOut">
              <a:t>2024/7/2</a:t>
            </a:fld>
            <a:endParaRPr kumimoji="1" lang="zh-CN" altLang="en-US"/>
          </a:p>
        </p:txBody>
      </p:sp>
      <p:sp>
        <p:nvSpPr>
          <p:cNvPr id="5" name="页脚占位符 4">
            <a:extLst>
              <a:ext uri="{FF2B5EF4-FFF2-40B4-BE49-F238E27FC236}">
                <a16:creationId xmlns:a16="http://schemas.microsoft.com/office/drawing/2014/main" id="{4964B625-920F-20A7-5CF4-D23EFE76645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808B1D9-F8BB-A850-1F5D-C45588E3505C}"/>
              </a:ext>
            </a:extLst>
          </p:cNvPr>
          <p:cNvSpPr>
            <a:spLocks noGrp="1"/>
          </p:cNvSpPr>
          <p:nvPr>
            <p:ph type="sldNum" sz="quarter" idx="12"/>
          </p:nvPr>
        </p:nvSpPr>
        <p:spPr/>
        <p:txBody>
          <a:bodyPr/>
          <a:lstStyle/>
          <a:p>
            <a:fld id="{B7E932CF-B44F-6F42-811F-270D43BFE9F4}" type="slidenum">
              <a:t>‹#›</a:t>
            </a:fld>
            <a:endParaRPr kumimoji="1" lang="zh-CN" altLang="en-US"/>
          </a:p>
        </p:txBody>
      </p:sp>
    </p:spTree>
    <p:extLst>
      <p:ext uri="{BB962C8B-B14F-4D97-AF65-F5344CB8AC3E}">
        <p14:creationId xmlns:p14="http://schemas.microsoft.com/office/powerpoint/2010/main" val="4153839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1D359-F29F-C99E-F3BF-AEDB911E45C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3A7FAD8-1B3C-9858-DF84-A2C825A729F6}"/>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21E8DCE-CE69-712B-9847-289CC4086647}"/>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4D90A1C0-B328-49DF-36A3-1894C7D301E9}"/>
              </a:ext>
            </a:extLst>
          </p:cNvPr>
          <p:cNvSpPr>
            <a:spLocks noGrp="1"/>
          </p:cNvSpPr>
          <p:nvPr>
            <p:ph type="dt" sz="half" idx="10"/>
          </p:nvPr>
        </p:nvSpPr>
        <p:spPr/>
        <p:txBody>
          <a:bodyPr/>
          <a:lstStyle/>
          <a:p>
            <a:fld id="{096FEC96-5323-2944-BD5E-6718B4AC8749}" type="datetimeFigureOut">
              <a:t>2024/7/2</a:t>
            </a:fld>
            <a:endParaRPr kumimoji="1" lang="zh-CN" altLang="en-US"/>
          </a:p>
        </p:txBody>
      </p:sp>
      <p:sp>
        <p:nvSpPr>
          <p:cNvPr id="6" name="页脚占位符 5">
            <a:extLst>
              <a:ext uri="{FF2B5EF4-FFF2-40B4-BE49-F238E27FC236}">
                <a16:creationId xmlns:a16="http://schemas.microsoft.com/office/drawing/2014/main" id="{11244663-0654-6648-E451-D975B5921B8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2534A22-57A4-E5EB-60B8-E9003087E3B7}"/>
              </a:ext>
            </a:extLst>
          </p:cNvPr>
          <p:cNvSpPr>
            <a:spLocks noGrp="1"/>
          </p:cNvSpPr>
          <p:nvPr>
            <p:ph type="sldNum" sz="quarter" idx="12"/>
          </p:nvPr>
        </p:nvSpPr>
        <p:spPr/>
        <p:txBody>
          <a:bodyPr/>
          <a:lstStyle/>
          <a:p>
            <a:fld id="{B7E932CF-B44F-6F42-811F-270D43BFE9F4}" type="slidenum">
              <a:t>‹#›</a:t>
            </a:fld>
            <a:endParaRPr kumimoji="1" lang="zh-CN" altLang="en-US"/>
          </a:p>
        </p:txBody>
      </p:sp>
    </p:spTree>
    <p:extLst>
      <p:ext uri="{BB962C8B-B14F-4D97-AF65-F5344CB8AC3E}">
        <p14:creationId xmlns:p14="http://schemas.microsoft.com/office/powerpoint/2010/main" val="707903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A7B63-F553-2AF2-58AB-8E75D567C33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EFFC9B2-054D-9F9F-43F6-0CAF6E101F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6588B3C-D8D5-A946-54FF-F38A96FC924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31FFDF12-7997-62DA-199E-E4060E710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9ECFF46-D452-6686-72B3-FBEF146AD29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C4A8820E-D00B-98DB-08C2-C721220346A1}"/>
              </a:ext>
            </a:extLst>
          </p:cNvPr>
          <p:cNvSpPr>
            <a:spLocks noGrp="1"/>
          </p:cNvSpPr>
          <p:nvPr>
            <p:ph type="dt" sz="half" idx="10"/>
          </p:nvPr>
        </p:nvSpPr>
        <p:spPr/>
        <p:txBody>
          <a:bodyPr/>
          <a:lstStyle/>
          <a:p>
            <a:fld id="{096FEC96-5323-2944-BD5E-6718B4AC8749}" type="datetimeFigureOut">
              <a:t>2024/7/2</a:t>
            </a:fld>
            <a:endParaRPr kumimoji="1" lang="zh-CN" altLang="en-US"/>
          </a:p>
        </p:txBody>
      </p:sp>
      <p:sp>
        <p:nvSpPr>
          <p:cNvPr id="8" name="页脚占位符 7">
            <a:extLst>
              <a:ext uri="{FF2B5EF4-FFF2-40B4-BE49-F238E27FC236}">
                <a16:creationId xmlns:a16="http://schemas.microsoft.com/office/drawing/2014/main" id="{3CFD081D-B09C-69AD-9C65-C0F1B6A1A78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DA0A70F-E16A-5FA1-7671-7A6CD4AAEC14}"/>
              </a:ext>
            </a:extLst>
          </p:cNvPr>
          <p:cNvSpPr>
            <a:spLocks noGrp="1"/>
          </p:cNvSpPr>
          <p:nvPr>
            <p:ph type="sldNum" sz="quarter" idx="12"/>
          </p:nvPr>
        </p:nvSpPr>
        <p:spPr/>
        <p:txBody>
          <a:bodyPr/>
          <a:lstStyle/>
          <a:p>
            <a:fld id="{B7E932CF-B44F-6F42-811F-270D43BFE9F4}" type="slidenum">
              <a:t>‹#›</a:t>
            </a:fld>
            <a:endParaRPr kumimoji="1" lang="zh-CN" altLang="en-US"/>
          </a:p>
        </p:txBody>
      </p:sp>
    </p:spTree>
    <p:extLst>
      <p:ext uri="{BB962C8B-B14F-4D97-AF65-F5344CB8AC3E}">
        <p14:creationId xmlns:p14="http://schemas.microsoft.com/office/powerpoint/2010/main" val="613060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67F54D-8CA7-6E1F-6841-BEAFCBF27DB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EF9BA73-77DD-B68F-247F-D330503CDCB7}"/>
              </a:ext>
            </a:extLst>
          </p:cNvPr>
          <p:cNvSpPr>
            <a:spLocks noGrp="1"/>
          </p:cNvSpPr>
          <p:nvPr>
            <p:ph type="dt" sz="half" idx="10"/>
          </p:nvPr>
        </p:nvSpPr>
        <p:spPr/>
        <p:txBody>
          <a:bodyPr/>
          <a:lstStyle/>
          <a:p>
            <a:fld id="{096FEC96-5323-2944-BD5E-6718B4AC8749}" type="datetimeFigureOut">
              <a:t>2024/7/2</a:t>
            </a:fld>
            <a:endParaRPr kumimoji="1" lang="zh-CN" altLang="en-US"/>
          </a:p>
        </p:txBody>
      </p:sp>
      <p:sp>
        <p:nvSpPr>
          <p:cNvPr id="4" name="页脚占位符 3">
            <a:extLst>
              <a:ext uri="{FF2B5EF4-FFF2-40B4-BE49-F238E27FC236}">
                <a16:creationId xmlns:a16="http://schemas.microsoft.com/office/drawing/2014/main" id="{EF9D1BCB-6C34-B8DF-AA5E-84CA5576DA3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A8D4D6C-7C92-37E5-327F-6DA59B29E204}"/>
              </a:ext>
            </a:extLst>
          </p:cNvPr>
          <p:cNvSpPr>
            <a:spLocks noGrp="1"/>
          </p:cNvSpPr>
          <p:nvPr>
            <p:ph type="sldNum" sz="quarter" idx="12"/>
          </p:nvPr>
        </p:nvSpPr>
        <p:spPr/>
        <p:txBody>
          <a:bodyPr/>
          <a:lstStyle/>
          <a:p>
            <a:fld id="{B7E932CF-B44F-6F42-811F-270D43BFE9F4}" type="slidenum">
              <a:t>‹#›</a:t>
            </a:fld>
            <a:endParaRPr kumimoji="1" lang="zh-CN" altLang="en-US"/>
          </a:p>
        </p:txBody>
      </p:sp>
    </p:spTree>
    <p:extLst>
      <p:ext uri="{BB962C8B-B14F-4D97-AF65-F5344CB8AC3E}">
        <p14:creationId xmlns:p14="http://schemas.microsoft.com/office/powerpoint/2010/main" val="13876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51ADAE-1F91-1ED0-EE27-DBA79162E9E6}"/>
              </a:ext>
            </a:extLst>
          </p:cNvPr>
          <p:cNvSpPr>
            <a:spLocks noGrp="1"/>
          </p:cNvSpPr>
          <p:nvPr>
            <p:ph type="dt" sz="half" idx="10"/>
          </p:nvPr>
        </p:nvSpPr>
        <p:spPr/>
        <p:txBody>
          <a:bodyPr/>
          <a:lstStyle/>
          <a:p>
            <a:fld id="{096FEC96-5323-2944-BD5E-6718B4AC8749}" type="datetimeFigureOut">
              <a:t>2024/7/2</a:t>
            </a:fld>
            <a:endParaRPr kumimoji="1" lang="zh-CN" altLang="en-US"/>
          </a:p>
        </p:txBody>
      </p:sp>
      <p:sp>
        <p:nvSpPr>
          <p:cNvPr id="3" name="页脚占位符 2">
            <a:extLst>
              <a:ext uri="{FF2B5EF4-FFF2-40B4-BE49-F238E27FC236}">
                <a16:creationId xmlns:a16="http://schemas.microsoft.com/office/drawing/2014/main" id="{614D02FA-9AFD-9412-AEAB-873D4BF68E6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432BF90-D949-DBA8-6FD9-41820E435186}"/>
              </a:ext>
            </a:extLst>
          </p:cNvPr>
          <p:cNvSpPr>
            <a:spLocks noGrp="1"/>
          </p:cNvSpPr>
          <p:nvPr>
            <p:ph type="sldNum" sz="quarter" idx="12"/>
          </p:nvPr>
        </p:nvSpPr>
        <p:spPr/>
        <p:txBody>
          <a:bodyPr/>
          <a:lstStyle/>
          <a:p>
            <a:fld id="{B7E932CF-B44F-6F42-811F-270D43BFE9F4}" type="slidenum">
              <a:t>‹#›</a:t>
            </a:fld>
            <a:endParaRPr kumimoji="1" lang="zh-CN" altLang="en-US"/>
          </a:p>
        </p:txBody>
      </p:sp>
    </p:spTree>
    <p:extLst>
      <p:ext uri="{BB962C8B-B14F-4D97-AF65-F5344CB8AC3E}">
        <p14:creationId xmlns:p14="http://schemas.microsoft.com/office/powerpoint/2010/main" val="1406371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5D2F6-E0D1-CF6A-0FFE-6D23FECC5B4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C4C168E-0461-095D-2153-6E0C1AC33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955253D-17C1-6FF3-A463-BF6F58AA1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396453E-D273-A5DA-9D37-333072912F97}"/>
              </a:ext>
            </a:extLst>
          </p:cNvPr>
          <p:cNvSpPr>
            <a:spLocks noGrp="1"/>
          </p:cNvSpPr>
          <p:nvPr>
            <p:ph type="dt" sz="half" idx="10"/>
          </p:nvPr>
        </p:nvSpPr>
        <p:spPr/>
        <p:txBody>
          <a:bodyPr/>
          <a:lstStyle/>
          <a:p>
            <a:fld id="{096FEC96-5323-2944-BD5E-6718B4AC8749}" type="datetimeFigureOut">
              <a:t>2024/7/2</a:t>
            </a:fld>
            <a:endParaRPr kumimoji="1" lang="zh-CN" altLang="en-US"/>
          </a:p>
        </p:txBody>
      </p:sp>
      <p:sp>
        <p:nvSpPr>
          <p:cNvPr id="6" name="页脚占位符 5">
            <a:extLst>
              <a:ext uri="{FF2B5EF4-FFF2-40B4-BE49-F238E27FC236}">
                <a16:creationId xmlns:a16="http://schemas.microsoft.com/office/drawing/2014/main" id="{DE68FF27-DEA6-1974-F04A-EC462BC67EB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12A22BD-DB51-5A3C-97CB-A66622E6CA27}"/>
              </a:ext>
            </a:extLst>
          </p:cNvPr>
          <p:cNvSpPr>
            <a:spLocks noGrp="1"/>
          </p:cNvSpPr>
          <p:nvPr>
            <p:ph type="sldNum" sz="quarter" idx="12"/>
          </p:nvPr>
        </p:nvSpPr>
        <p:spPr/>
        <p:txBody>
          <a:bodyPr/>
          <a:lstStyle/>
          <a:p>
            <a:fld id="{B7E932CF-B44F-6F42-811F-270D43BFE9F4}" type="slidenum">
              <a:t>‹#›</a:t>
            </a:fld>
            <a:endParaRPr kumimoji="1" lang="zh-CN" altLang="en-US"/>
          </a:p>
        </p:txBody>
      </p:sp>
    </p:spTree>
    <p:extLst>
      <p:ext uri="{BB962C8B-B14F-4D97-AF65-F5344CB8AC3E}">
        <p14:creationId xmlns:p14="http://schemas.microsoft.com/office/powerpoint/2010/main" val="246489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3F828D-D90B-4B30-8493-61AF5CE38CE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55D4D8A-0EB4-62DD-E1E7-111CE05759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CFF49249-6E1A-1C8B-EBBF-E208D53EA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7D7C903-4239-9367-1949-7C8CC534DE16}"/>
              </a:ext>
            </a:extLst>
          </p:cNvPr>
          <p:cNvSpPr>
            <a:spLocks noGrp="1"/>
          </p:cNvSpPr>
          <p:nvPr>
            <p:ph type="dt" sz="half" idx="10"/>
          </p:nvPr>
        </p:nvSpPr>
        <p:spPr/>
        <p:txBody>
          <a:bodyPr/>
          <a:lstStyle/>
          <a:p>
            <a:fld id="{096FEC96-5323-2944-BD5E-6718B4AC8749}" type="datetimeFigureOut">
              <a:t>2024/7/2</a:t>
            </a:fld>
            <a:endParaRPr kumimoji="1" lang="zh-CN" altLang="en-US"/>
          </a:p>
        </p:txBody>
      </p:sp>
      <p:sp>
        <p:nvSpPr>
          <p:cNvPr id="6" name="页脚占位符 5">
            <a:extLst>
              <a:ext uri="{FF2B5EF4-FFF2-40B4-BE49-F238E27FC236}">
                <a16:creationId xmlns:a16="http://schemas.microsoft.com/office/drawing/2014/main" id="{6334D4E9-739F-AF53-63BC-ACB985A1B3B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38EC14B-0EE3-1064-DBDC-D2017F162292}"/>
              </a:ext>
            </a:extLst>
          </p:cNvPr>
          <p:cNvSpPr>
            <a:spLocks noGrp="1"/>
          </p:cNvSpPr>
          <p:nvPr>
            <p:ph type="sldNum" sz="quarter" idx="12"/>
          </p:nvPr>
        </p:nvSpPr>
        <p:spPr/>
        <p:txBody>
          <a:bodyPr/>
          <a:lstStyle/>
          <a:p>
            <a:fld id="{B7E932CF-B44F-6F42-811F-270D43BFE9F4}" type="slidenum">
              <a:t>‹#›</a:t>
            </a:fld>
            <a:endParaRPr kumimoji="1" lang="zh-CN" altLang="en-US"/>
          </a:p>
        </p:txBody>
      </p:sp>
    </p:spTree>
    <p:extLst>
      <p:ext uri="{BB962C8B-B14F-4D97-AF65-F5344CB8AC3E}">
        <p14:creationId xmlns:p14="http://schemas.microsoft.com/office/powerpoint/2010/main" val="214122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5C456BC-D5A2-5469-9A0F-FF0C17EFCB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669DAD2-FB9A-1CF2-F1F7-38D362BBF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9272852-756D-CC72-D8D1-3A4CF70B5E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FEC96-5323-2944-BD5E-6718B4AC8749}" type="datetimeFigureOut">
              <a:t>2024/7/2</a:t>
            </a:fld>
            <a:endParaRPr kumimoji="1" lang="zh-CN" altLang="en-US"/>
          </a:p>
        </p:txBody>
      </p:sp>
      <p:sp>
        <p:nvSpPr>
          <p:cNvPr id="5" name="页脚占位符 4">
            <a:extLst>
              <a:ext uri="{FF2B5EF4-FFF2-40B4-BE49-F238E27FC236}">
                <a16:creationId xmlns:a16="http://schemas.microsoft.com/office/drawing/2014/main" id="{D30B7FFD-83CE-FF1E-A544-DE0D185644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4B16277-E3E4-736D-AA00-1520EA2500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932CF-B44F-6F42-811F-270D43BFE9F4}" type="slidenum">
              <a:t>‹#›</a:t>
            </a:fld>
            <a:endParaRPr kumimoji="1" lang="zh-CN" altLang="en-US"/>
          </a:p>
        </p:txBody>
      </p:sp>
    </p:spTree>
    <p:extLst>
      <p:ext uri="{BB962C8B-B14F-4D97-AF65-F5344CB8AC3E}">
        <p14:creationId xmlns:p14="http://schemas.microsoft.com/office/powerpoint/2010/main" val="1002316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https://arxiv.org/pdf/2210.03629.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hyperlink" Target="https://www.latent.space/p/agents" TargetMode="External"/><Relationship Id="rId3" Type="http://schemas.openxmlformats.org/officeDocument/2006/relationships/image" Target="../media/image3.png"/><Relationship Id="rId7" Type="http://schemas.openxmlformats.org/officeDocument/2006/relationships/hyperlink" Target="https://github.com/aihes/LangChain-Tutorials-and-Examples"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zhihu.com/zvideo/1619514388418867200" TargetMode="External"/><Relationship Id="rId5" Type="http://schemas.openxmlformats.org/officeDocument/2006/relationships/hyperlink" Target="https://guangzhengli.com/blog/zh/vector-database/" TargetMode="External"/><Relationship Id="rId4" Type="http://schemas.openxmlformats.org/officeDocument/2006/relationships/hyperlink" Target="https://lilianweng.github.io/posts/2023-06-23-agent/" TargetMode="External"/><Relationship Id="rId9" Type="http://schemas.openxmlformats.org/officeDocument/2006/relationships/hyperlink" Target="https://arxiv.org/abs/2210.03629"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66F1A56-94A2-A517-127C-249C93F747F7}"/>
              </a:ext>
            </a:extLst>
          </p:cNvPr>
          <p:cNvPicPr>
            <a:picLocks noChangeAspect="1"/>
          </p:cNvPicPr>
          <p:nvPr/>
        </p:nvPicPr>
        <p:blipFill>
          <a:blip r:embed="rId2"/>
          <a:stretch>
            <a:fillRect/>
          </a:stretch>
        </p:blipFill>
        <p:spPr>
          <a:xfrm>
            <a:off x="0" y="-11151"/>
            <a:ext cx="12256168" cy="6894096"/>
          </a:xfrm>
          <a:prstGeom prst="rect">
            <a:avLst/>
          </a:prstGeom>
        </p:spPr>
      </p:pic>
      <p:sp>
        <p:nvSpPr>
          <p:cNvPr id="7" name="文本框 6">
            <a:extLst>
              <a:ext uri="{FF2B5EF4-FFF2-40B4-BE49-F238E27FC236}">
                <a16:creationId xmlns:a16="http://schemas.microsoft.com/office/drawing/2014/main" id="{57D13A33-CA24-0965-3215-D93396DC1C62}"/>
              </a:ext>
            </a:extLst>
          </p:cNvPr>
          <p:cNvSpPr txBox="1"/>
          <p:nvPr/>
        </p:nvSpPr>
        <p:spPr>
          <a:xfrm>
            <a:off x="460561" y="2858574"/>
            <a:ext cx="7762314" cy="630942"/>
          </a:xfrm>
          <a:prstGeom prst="rect">
            <a:avLst/>
          </a:prstGeom>
          <a:noFill/>
        </p:spPr>
        <p:txBody>
          <a:bodyPr wrap="square">
            <a:spAutoFit/>
          </a:bodyPr>
          <a:lstStyle/>
          <a:p>
            <a:r>
              <a:rPr lang="en-US" altLang="zh-CN" sz="3500" dirty="0" err="1">
                <a:solidFill>
                  <a:schemeClr val="bg1"/>
                </a:solidFill>
                <a:latin typeface="Alibaba PuHuiTi M" pitchFamily="18" charset="-122"/>
                <a:ea typeface="Alibaba PuHuiTi M" pitchFamily="18" charset="-122"/>
                <a:cs typeface="Alibaba PuHuiTi M" pitchFamily="18" charset="-122"/>
              </a:rPr>
              <a:t>LangChain</a:t>
            </a:r>
            <a:r>
              <a:rPr lang="en-US" altLang="zh-CN" sz="3500" dirty="0">
                <a:solidFill>
                  <a:schemeClr val="bg1"/>
                </a:solidFill>
                <a:latin typeface="Alibaba PuHuiTi M" pitchFamily="18" charset="-122"/>
                <a:ea typeface="Alibaba PuHuiTi M" pitchFamily="18" charset="-122"/>
                <a:cs typeface="Alibaba PuHuiTi M" pitchFamily="18" charset="-122"/>
              </a:rPr>
              <a:t>:</a:t>
            </a:r>
            <a:r>
              <a:rPr lang="zh-CN" altLang="en-US" sz="3500" dirty="0">
                <a:solidFill>
                  <a:schemeClr val="bg1"/>
                </a:solidFill>
                <a:latin typeface="Alibaba PuHuiTi M" pitchFamily="18" charset="-122"/>
                <a:ea typeface="Alibaba PuHuiTi M" pitchFamily="18" charset="-122"/>
                <a:cs typeface="Alibaba PuHuiTi M" pitchFamily="18" charset="-122"/>
              </a:rPr>
              <a:t> 大语言模型的新篇章</a:t>
            </a:r>
            <a:endParaRPr lang="en-US" altLang="zh-CN" sz="3500" dirty="0">
              <a:solidFill>
                <a:schemeClr val="bg1"/>
              </a:solidFill>
              <a:latin typeface="Alibaba PuHuiTi M" pitchFamily="18" charset="-122"/>
              <a:ea typeface="Alibaba PuHuiTi M" pitchFamily="18" charset="-122"/>
              <a:cs typeface="Alibaba PuHuiTi M" pitchFamily="18" charset="-122"/>
            </a:endParaRPr>
          </a:p>
        </p:txBody>
      </p:sp>
      <p:pic>
        <p:nvPicPr>
          <p:cNvPr id="12" name="图片 11">
            <a:extLst>
              <a:ext uri="{FF2B5EF4-FFF2-40B4-BE49-F238E27FC236}">
                <a16:creationId xmlns:a16="http://schemas.microsoft.com/office/drawing/2014/main" id="{ECF93273-061E-09A9-33B0-FD4AF1B74A8C}"/>
              </a:ext>
            </a:extLst>
          </p:cNvPr>
          <p:cNvPicPr>
            <a:picLocks noChangeAspect="1"/>
          </p:cNvPicPr>
          <p:nvPr/>
        </p:nvPicPr>
        <p:blipFill>
          <a:blip r:embed="rId3"/>
          <a:stretch>
            <a:fillRect/>
          </a:stretch>
        </p:blipFill>
        <p:spPr>
          <a:xfrm>
            <a:off x="520886" y="4871163"/>
            <a:ext cx="403039" cy="409539"/>
          </a:xfrm>
          <a:prstGeom prst="rect">
            <a:avLst/>
          </a:prstGeom>
        </p:spPr>
      </p:pic>
      <p:pic>
        <p:nvPicPr>
          <p:cNvPr id="3" name="图片 2">
            <a:extLst>
              <a:ext uri="{FF2B5EF4-FFF2-40B4-BE49-F238E27FC236}">
                <a16:creationId xmlns:a16="http://schemas.microsoft.com/office/drawing/2014/main" id="{C55F780E-2B79-E7BC-F0DD-0E0A218CBE7D}"/>
              </a:ext>
            </a:extLst>
          </p:cNvPr>
          <p:cNvPicPr>
            <a:picLocks noChangeAspect="1"/>
          </p:cNvPicPr>
          <p:nvPr/>
        </p:nvPicPr>
        <p:blipFill>
          <a:blip r:embed="rId4"/>
          <a:stretch>
            <a:fillRect/>
          </a:stretch>
        </p:blipFill>
        <p:spPr>
          <a:xfrm>
            <a:off x="524384" y="210856"/>
            <a:ext cx="10953514" cy="234401"/>
          </a:xfrm>
          <a:prstGeom prst="rect">
            <a:avLst/>
          </a:prstGeom>
        </p:spPr>
      </p:pic>
      <p:sp>
        <p:nvSpPr>
          <p:cNvPr id="17" name="文本框 1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6" name="文本框 5">
            <a:extLst>
              <a:ext uri="{FF2B5EF4-FFF2-40B4-BE49-F238E27FC236}">
                <a16:creationId xmlns:a16="http://schemas.microsoft.com/office/drawing/2014/main" id="{4EF2199A-E349-C640-5726-F7DADE9ECD2A}"/>
              </a:ext>
            </a:extLst>
          </p:cNvPr>
          <p:cNvSpPr txBox="1"/>
          <p:nvPr/>
        </p:nvSpPr>
        <p:spPr>
          <a:xfrm>
            <a:off x="8998858" y="4891266"/>
            <a:ext cx="1460656" cy="584775"/>
          </a:xfrm>
          <a:prstGeom prst="rect">
            <a:avLst/>
          </a:prstGeom>
          <a:noFill/>
        </p:spPr>
        <p:txBody>
          <a:bodyPr wrap="none" rtlCol="0">
            <a:spAutoFit/>
          </a:bodyPr>
          <a:lstStyle/>
          <a:p>
            <a:r>
              <a:rPr lang="en-US" altLang="zh-CN" sz="3200" dirty="0">
                <a:solidFill>
                  <a:schemeClr val="bg1"/>
                </a:solidFill>
                <a:latin typeface="Alibaba PuHuiTi M" pitchFamily="18" charset="-122"/>
                <a:ea typeface="Alibaba PuHuiTi M" pitchFamily="18" charset="-122"/>
                <a:cs typeface="Alibaba PuHuiTi M" pitchFamily="18" charset="-122"/>
              </a:rPr>
              <a:t>--</a:t>
            </a:r>
            <a:r>
              <a:rPr lang="zh-CN" altLang="en-US" sz="3200" dirty="0">
                <a:solidFill>
                  <a:schemeClr val="bg1"/>
                </a:solidFill>
                <a:latin typeface="Alibaba PuHuiTi M" pitchFamily="18" charset="-122"/>
                <a:ea typeface="Alibaba PuHuiTi M" pitchFamily="18" charset="-122"/>
                <a:cs typeface="Alibaba PuHuiTi M" pitchFamily="18" charset="-122"/>
              </a:rPr>
              <a:t> 致问</a:t>
            </a:r>
          </a:p>
        </p:txBody>
      </p:sp>
    </p:spTree>
    <p:extLst>
      <p:ext uri="{BB962C8B-B14F-4D97-AF65-F5344CB8AC3E}">
        <p14:creationId xmlns:p14="http://schemas.microsoft.com/office/powerpoint/2010/main" val="3867492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524384" y="934343"/>
            <a:ext cx="7473204" cy="369332"/>
          </a:xfrm>
          <a:prstGeom prst="rect">
            <a:avLst/>
          </a:prstGeom>
          <a:noFill/>
        </p:spPr>
        <p:txBody>
          <a:bodyPr wrap="square">
            <a:spAutoFit/>
          </a:bodyPr>
          <a:lstStyle/>
          <a:p>
            <a:pPr algn="l"/>
            <a:r>
              <a:rPr lang="zh-CN" altLang="en-US" dirty="0">
                <a:solidFill>
                  <a:srgbClr val="FF6026"/>
                </a:solidFill>
                <a:latin typeface="Alibaba PuHuiTi R" pitchFamily="18" charset="-122"/>
                <a:ea typeface="Alibaba PuHuiTi R" pitchFamily="18" charset="-122"/>
                <a:cs typeface="Alibaba PuHuiTi R" pitchFamily="18" charset="-122"/>
              </a:rPr>
              <a:t>核心概念：输出解析 </a:t>
            </a:r>
            <a:r>
              <a:rPr lang="en-US" altLang="zh-CN" dirty="0">
                <a:solidFill>
                  <a:srgbClr val="FF6026"/>
                </a:solidFill>
                <a:latin typeface="Alibaba PuHuiTi R" pitchFamily="18" charset="-122"/>
                <a:ea typeface="Alibaba PuHuiTi R" pitchFamily="18" charset="-122"/>
                <a:cs typeface="Alibaba PuHuiTi R" pitchFamily="18" charset="-122"/>
              </a:rPr>
              <a:t>Output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Parser</a:t>
            </a:r>
            <a:endParaRPr lang="en-US" altLang="zh-CN" b="1" i="0" dirty="0">
              <a:solidFill>
                <a:srgbClr val="1C1E21"/>
              </a:solidFill>
              <a:effectLst/>
              <a:latin typeface="var(--ifm-heading-font-family)"/>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47EB3A78-4919-FED2-BF3C-8A19F45F14CE}"/>
              </a:ext>
            </a:extLst>
          </p:cNvPr>
          <p:cNvSpPr txBox="1"/>
          <p:nvPr/>
        </p:nvSpPr>
        <p:spPr>
          <a:xfrm>
            <a:off x="524384" y="1412974"/>
            <a:ext cx="10953514" cy="1569660"/>
          </a:xfrm>
          <a:prstGeom prst="rect">
            <a:avLst/>
          </a:prstGeom>
          <a:noFill/>
        </p:spPr>
        <p:txBody>
          <a:bodyPr wrap="square" rtlCol="0">
            <a:spAutoFit/>
          </a:bodyPr>
          <a:lstStyle/>
          <a:p>
            <a:pPr algn="l"/>
            <a:r>
              <a:rPr lang="zh-CN" altLang="en-US" sz="1600" b="0" i="0" dirty="0">
                <a:solidFill>
                  <a:srgbClr val="050E17"/>
                </a:solidFill>
                <a:effectLst/>
                <a:latin typeface="-apple-system"/>
              </a:rPr>
              <a:t>语言模型输出的是文本。但很多时候，我们想要获得更结构化的信息。</a:t>
            </a:r>
            <a:endParaRPr lang="en-US" altLang="zh-CN" sz="1600" b="0" i="0" dirty="0">
              <a:solidFill>
                <a:srgbClr val="050E17"/>
              </a:solidFill>
              <a:effectLst/>
              <a:latin typeface="-apple-system"/>
            </a:endParaRPr>
          </a:p>
          <a:p>
            <a:pPr algn="l"/>
            <a:r>
              <a:rPr lang="zh-CN" altLang="en-US" sz="1600" b="0" i="0" dirty="0">
                <a:solidFill>
                  <a:srgbClr val="050E17"/>
                </a:solidFill>
                <a:effectLst/>
                <a:latin typeface="-apple-system"/>
              </a:rPr>
              <a:t>输出解析器可以帮助我们结构化语言模型的输出。</a:t>
            </a:r>
            <a:endParaRPr lang="en-US" altLang="zh-CN" sz="1600" b="0" i="0" dirty="0">
              <a:solidFill>
                <a:srgbClr val="050E17"/>
              </a:solidFill>
              <a:effectLst/>
              <a:latin typeface="-apple-system"/>
            </a:endParaRPr>
          </a:p>
          <a:p>
            <a:pPr algn="l"/>
            <a:endParaRPr lang="en-US" altLang="zh-CN" sz="1600" dirty="0">
              <a:solidFill>
                <a:srgbClr val="050E17"/>
              </a:solidFill>
              <a:latin typeface="-apple-system"/>
            </a:endParaRPr>
          </a:p>
          <a:p>
            <a:pPr algn="l"/>
            <a:r>
              <a:rPr lang="zh-CN" altLang="en-US" sz="1600" b="0" i="0" dirty="0">
                <a:solidFill>
                  <a:srgbClr val="050E17"/>
                </a:solidFill>
                <a:effectLst/>
                <a:latin typeface="-apple-system"/>
              </a:rPr>
              <a:t>输出解析器有两个主要方法：</a:t>
            </a:r>
          </a:p>
          <a:p>
            <a:pPr algn="l"/>
            <a:r>
              <a:rPr lang="zh-CN" altLang="en-US" sz="1600" b="0" i="0" dirty="0">
                <a:solidFill>
                  <a:srgbClr val="050E17"/>
                </a:solidFill>
                <a:effectLst/>
                <a:latin typeface="-apple-system"/>
              </a:rPr>
              <a:t>“获取格式说明</a:t>
            </a:r>
            <a:r>
              <a:rPr lang="en-US" altLang="zh-CN" sz="1600" b="0" i="0" dirty="0">
                <a:solidFill>
                  <a:srgbClr val="050E17"/>
                </a:solidFill>
                <a:effectLst/>
                <a:latin typeface="-apple-system"/>
              </a:rPr>
              <a:t>(</a:t>
            </a:r>
            <a:r>
              <a:rPr lang="en-US" altLang="zh-CN" sz="1600" b="0" i="0" dirty="0">
                <a:solidFill>
                  <a:srgbClr val="1C1E21"/>
                </a:solidFill>
                <a:effectLst/>
                <a:latin typeface="ui-sans-serif"/>
              </a:rPr>
              <a:t>Get format instructions</a:t>
            </a:r>
            <a:r>
              <a:rPr lang="en-US" altLang="zh-CN" sz="1600" b="0" i="0" dirty="0">
                <a:solidFill>
                  <a:srgbClr val="050E17"/>
                </a:solidFill>
                <a:effectLst/>
                <a:latin typeface="-apple-system"/>
              </a:rPr>
              <a:t>)</a:t>
            </a:r>
            <a:r>
              <a:rPr lang="zh-CN" altLang="en-US" sz="1600" b="0" i="0" dirty="0">
                <a:solidFill>
                  <a:srgbClr val="050E17"/>
                </a:solidFill>
                <a:effectLst/>
                <a:latin typeface="-apple-system"/>
              </a:rPr>
              <a:t>”：返回一个字符串，告诉语言模型输出应该输出什么格式</a:t>
            </a:r>
          </a:p>
          <a:p>
            <a:pPr algn="l"/>
            <a:r>
              <a:rPr lang="zh-CN" altLang="en-US" sz="1600" b="0" i="0" dirty="0">
                <a:solidFill>
                  <a:srgbClr val="050E17"/>
                </a:solidFill>
                <a:effectLst/>
                <a:latin typeface="-apple-system"/>
              </a:rPr>
              <a:t>“解析</a:t>
            </a:r>
            <a:r>
              <a:rPr lang="en-US" altLang="zh-CN" sz="1600" b="0" i="0" dirty="0">
                <a:solidFill>
                  <a:srgbClr val="050E17"/>
                </a:solidFill>
                <a:effectLst/>
                <a:latin typeface="-apple-system"/>
              </a:rPr>
              <a:t>(</a:t>
            </a:r>
            <a:r>
              <a:rPr lang="en-US" altLang="zh-CN" sz="1600" b="0" i="0" dirty="0">
                <a:solidFill>
                  <a:srgbClr val="1C1E21"/>
                </a:solidFill>
                <a:effectLst/>
                <a:latin typeface="ui-sans-serif"/>
              </a:rPr>
              <a:t>Parse</a:t>
            </a:r>
            <a:r>
              <a:rPr lang="en-US" altLang="zh-CN" sz="1600" b="0" i="0" dirty="0">
                <a:solidFill>
                  <a:srgbClr val="050E17"/>
                </a:solidFill>
                <a:effectLst/>
                <a:latin typeface="-apple-system"/>
              </a:rPr>
              <a:t>)</a:t>
            </a:r>
            <a:r>
              <a:rPr lang="zh-CN" altLang="en-US" sz="1600" b="0" i="0" dirty="0">
                <a:solidFill>
                  <a:srgbClr val="050E17"/>
                </a:solidFill>
                <a:effectLst/>
                <a:latin typeface="-apple-system"/>
              </a:rPr>
              <a:t>”：接受一个字符串（假定为语言模型的响应），并将其解析为某种结构。</a:t>
            </a:r>
            <a:endParaRPr lang="en-US" altLang="zh-CN" sz="1600" b="0" i="0" dirty="0">
              <a:solidFill>
                <a:srgbClr val="050E17"/>
              </a:solidFill>
              <a:effectLst/>
              <a:latin typeface="-apple-system"/>
            </a:endParaRPr>
          </a:p>
        </p:txBody>
      </p:sp>
      <p:pic>
        <p:nvPicPr>
          <p:cNvPr id="5" name="图片 4">
            <a:extLst>
              <a:ext uri="{FF2B5EF4-FFF2-40B4-BE49-F238E27FC236}">
                <a16:creationId xmlns:a16="http://schemas.microsoft.com/office/drawing/2014/main" id="{08562D9A-C538-4DE0-4777-A86DDD099EE4}"/>
              </a:ext>
            </a:extLst>
          </p:cNvPr>
          <p:cNvPicPr>
            <a:picLocks noChangeAspect="1"/>
          </p:cNvPicPr>
          <p:nvPr/>
        </p:nvPicPr>
        <p:blipFill>
          <a:blip r:embed="rId4"/>
          <a:stretch>
            <a:fillRect/>
          </a:stretch>
        </p:blipFill>
        <p:spPr>
          <a:xfrm>
            <a:off x="524383" y="3318169"/>
            <a:ext cx="4671071" cy="3291558"/>
          </a:xfrm>
          <a:prstGeom prst="rect">
            <a:avLst/>
          </a:prstGeom>
        </p:spPr>
      </p:pic>
      <p:pic>
        <p:nvPicPr>
          <p:cNvPr id="10" name="图片 9">
            <a:extLst>
              <a:ext uri="{FF2B5EF4-FFF2-40B4-BE49-F238E27FC236}">
                <a16:creationId xmlns:a16="http://schemas.microsoft.com/office/drawing/2014/main" id="{FD43DA72-58E9-BC42-D5F1-FADB0587E881}"/>
              </a:ext>
            </a:extLst>
          </p:cNvPr>
          <p:cNvPicPr>
            <a:picLocks noChangeAspect="1"/>
          </p:cNvPicPr>
          <p:nvPr/>
        </p:nvPicPr>
        <p:blipFill>
          <a:blip r:embed="rId5"/>
          <a:stretch>
            <a:fillRect/>
          </a:stretch>
        </p:blipFill>
        <p:spPr>
          <a:xfrm>
            <a:off x="5323436" y="3324891"/>
            <a:ext cx="5677074" cy="3298109"/>
          </a:xfrm>
          <a:prstGeom prst="rect">
            <a:avLst/>
          </a:prstGeom>
        </p:spPr>
      </p:pic>
    </p:spTree>
    <p:extLst>
      <p:ext uri="{BB962C8B-B14F-4D97-AF65-F5344CB8AC3E}">
        <p14:creationId xmlns:p14="http://schemas.microsoft.com/office/powerpoint/2010/main" val="1279775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317" y="1120538"/>
            <a:ext cx="11062566" cy="369332"/>
          </a:xfrm>
          <a:prstGeom prst="rect">
            <a:avLst/>
          </a:prstGeom>
          <a:noFill/>
        </p:spPr>
        <p:txBody>
          <a:bodyPr wrap="square">
            <a:spAutoFit/>
          </a:bodyPr>
          <a:lstStyle/>
          <a:p>
            <a:pPr algn="l"/>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Data</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Connection</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err="1">
                <a:solidFill>
                  <a:srgbClr val="FF6026"/>
                </a:solidFill>
                <a:latin typeface="Alibaba PuHuiTi R" pitchFamily="18" charset="-122"/>
                <a:ea typeface="Alibaba PuHuiTi R" pitchFamily="18" charset="-122"/>
                <a:cs typeface="Alibaba PuHuiTi R" pitchFamily="18" charset="-122"/>
              </a:rPr>
              <a:t>DocumentLoader</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Transformer</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Embedding</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Vector</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Retriever</a:t>
            </a:r>
            <a:endParaRPr lang="en-US" altLang="zh-CN" b="1" i="0" dirty="0">
              <a:solidFill>
                <a:srgbClr val="1C1E21"/>
              </a:solidFill>
              <a:effectLst/>
              <a:latin typeface="var(--ifm-heading-font-family)"/>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BF406BF0-18BA-F326-A19B-ED4FED00A82D}"/>
              </a:ext>
            </a:extLst>
          </p:cNvPr>
          <p:cNvSpPr txBox="1"/>
          <p:nvPr/>
        </p:nvSpPr>
        <p:spPr>
          <a:xfrm>
            <a:off x="412317" y="1489870"/>
            <a:ext cx="8411918" cy="1754326"/>
          </a:xfrm>
          <a:prstGeom prst="rect">
            <a:avLst/>
          </a:prstGeom>
          <a:noFill/>
        </p:spPr>
        <p:txBody>
          <a:bodyPr wrap="none" rtlCol="0">
            <a:spAutoFit/>
          </a:bodyPr>
          <a:lstStyle/>
          <a:p>
            <a:pPr algn="l">
              <a:buFont typeface="+mj-lt"/>
              <a:buAutoNum type="arabicPeriod"/>
            </a:pPr>
            <a:r>
              <a:rPr lang="en-US" altLang="zh-CN" b="1" i="0" dirty="0">
                <a:solidFill>
                  <a:srgbClr val="374151"/>
                </a:solidFill>
                <a:effectLst/>
                <a:latin typeface="Söhne"/>
              </a:rPr>
              <a:t>Document loaders</a:t>
            </a:r>
            <a:r>
              <a:rPr lang="zh-CN" altLang="en-US" b="0" i="0" dirty="0">
                <a:solidFill>
                  <a:srgbClr val="374151"/>
                </a:solidFill>
                <a:effectLst/>
                <a:latin typeface="Söhne"/>
              </a:rPr>
              <a:t>：从多种不同的源加载文档。</a:t>
            </a:r>
          </a:p>
          <a:p>
            <a:pPr algn="l">
              <a:buFont typeface="+mj-lt"/>
              <a:buAutoNum type="arabicPeriod"/>
            </a:pPr>
            <a:r>
              <a:rPr lang="en-US" altLang="zh-CN" b="1" i="0" dirty="0">
                <a:solidFill>
                  <a:srgbClr val="374151"/>
                </a:solidFill>
                <a:effectLst/>
                <a:latin typeface="Söhne"/>
              </a:rPr>
              <a:t>Document transformers</a:t>
            </a:r>
            <a:r>
              <a:rPr lang="zh-CN" altLang="en-US" b="0" i="0" dirty="0">
                <a:solidFill>
                  <a:srgbClr val="374151"/>
                </a:solidFill>
                <a:effectLst/>
                <a:latin typeface="Söhne"/>
              </a:rPr>
              <a:t>：分割文档，将文档转换为问答格式，删除冗余文档等。</a:t>
            </a:r>
          </a:p>
          <a:p>
            <a:pPr algn="l">
              <a:buFont typeface="+mj-lt"/>
              <a:buAutoNum type="arabicPeriod"/>
            </a:pPr>
            <a:r>
              <a:rPr lang="en-US" altLang="zh-CN" b="1" i="0" dirty="0">
                <a:solidFill>
                  <a:srgbClr val="374151"/>
                </a:solidFill>
                <a:effectLst/>
                <a:latin typeface="Söhne"/>
              </a:rPr>
              <a:t>Text embedding models</a:t>
            </a:r>
            <a:r>
              <a:rPr lang="zh-CN" altLang="en-US" b="0" i="0" dirty="0">
                <a:solidFill>
                  <a:srgbClr val="374151"/>
                </a:solidFill>
                <a:effectLst/>
                <a:latin typeface="Söhne"/>
              </a:rPr>
              <a:t>：将非结构化文本转换为一系列浮点数。</a:t>
            </a:r>
          </a:p>
          <a:p>
            <a:pPr algn="l">
              <a:buFont typeface="+mj-lt"/>
              <a:buAutoNum type="arabicPeriod"/>
            </a:pPr>
            <a:r>
              <a:rPr lang="en-US" altLang="zh-CN" b="1" i="0" dirty="0">
                <a:solidFill>
                  <a:srgbClr val="374151"/>
                </a:solidFill>
                <a:effectLst/>
                <a:latin typeface="Söhne"/>
              </a:rPr>
              <a:t>Vector stores</a:t>
            </a:r>
            <a:r>
              <a:rPr lang="zh-CN" altLang="en-US" b="0" i="0" dirty="0">
                <a:solidFill>
                  <a:srgbClr val="374151"/>
                </a:solidFill>
                <a:effectLst/>
                <a:latin typeface="Söhne"/>
              </a:rPr>
              <a:t>：存储和检索向量数据。</a:t>
            </a:r>
          </a:p>
          <a:p>
            <a:pPr algn="l">
              <a:buFont typeface="+mj-lt"/>
              <a:buAutoNum type="arabicPeriod"/>
            </a:pPr>
            <a:r>
              <a:rPr lang="en-US" altLang="zh-CN" b="1" i="0" dirty="0">
                <a:solidFill>
                  <a:srgbClr val="374151"/>
                </a:solidFill>
                <a:effectLst/>
                <a:latin typeface="Söhne"/>
              </a:rPr>
              <a:t>Retrievers</a:t>
            </a:r>
            <a:r>
              <a:rPr lang="zh-CN" altLang="en-US" b="0" i="0" dirty="0">
                <a:solidFill>
                  <a:srgbClr val="374151"/>
                </a:solidFill>
                <a:effectLst/>
                <a:latin typeface="Söhne"/>
              </a:rPr>
              <a:t>：查询你的数据。</a:t>
            </a:r>
          </a:p>
          <a:p>
            <a:endParaRPr kumimoji="1" lang="zh-CN" altLang="en-US" dirty="0"/>
          </a:p>
        </p:txBody>
      </p:sp>
      <p:pic>
        <p:nvPicPr>
          <p:cNvPr id="5122" name="Picture 2" descr="data_connection_diagram">
            <a:extLst>
              <a:ext uri="{FF2B5EF4-FFF2-40B4-BE49-F238E27FC236}">
                <a16:creationId xmlns:a16="http://schemas.microsoft.com/office/drawing/2014/main" id="{58FA6F2B-D387-8C39-939B-3EF724DFD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317" y="2989814"/>
            <a:ext cx="11040688" cy="38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21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317" y="1120538"/>
            <a:ext cx="11062566" cy="369332"/>
          </a:xfrm>
          <a:prstGeom prst="rect">
            <a:avLst/>
          </a:prstGeom>
          <a:noFill/>
        </p:spPr>
        <p:txBody>
          <a:bodyPr wrap="square">
            <a:spAutoFit/>
          </a:bodyPr>
          <a:lstStyle/>
          <a:p>
            <a:pPr algn="l"/>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Document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Loader</a:t>
            </a:r>
            <a:endParaRPr lang="en-US" altLang="zh-CN" b="1" i="0" dirty="0">
              <a:solidFill>
                <a:srgbClr val="1C1E21"/>
              </a:solidFill>
              <a:effectLst/>
              <a:latin typeface="var(--ifm-heading-font-family)"/>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BF406BF0-18BA-F326-A19B-ED4FED00A82D}"/>
              </a:ext>
            </a:extLst>
          </p:cNvPr>
          <p:cNvSpPr txBox="1"/>
          <p:nvPr/>
        </p:nvSpPr>
        <p:spPr>
          <a:xfrm>
            <a:off x="412318" y="1489869"/>
            <a:ext cx="11367365" cy="1477328"/>
          </a:xfrm>
          <a:prstGeom prst="rect">
            <a:avLst/>
          </a:prstGeom>
          <a:noFill/>
        </p:spPr>
        <p:txBody>
          <a:bodyPr wrap="square" rtlCol="0">
            <a:spAutoFit/>
          </a:bodyPr>
          <a:lstStyle/>
          <a:p>
            <a:pPr algn="l"/>
            <a:r>
              <a:rPr lang="zh-CN" altLang="en-US" b="0" i="0" dirty="0">
                <a:solidFill>
                  <a:srgbClr val="374151"/>
                </a:solidFill>
                <a:effectLst/>
                <a:latin typeface="Söhne"/>
              </a:rPr>
              <a:t>文档加载器（</a:t>
            </a:r>
            <a:r>
              <a:rPr lang="en-US" altLang="zh-CN" b="0" i="0" dirty="0">
                <a:solidFill>
                  <a:srgbClr val="374151"/>
                </a:solidFill>
                <a:effectLst/>
                <a:latin typeface="Söhne"/>
              </a:rPr>
              <a:t>Document loaders</a:t>
            </a:r>
            <a:r>
              <a:rPr lang="zh-CN" altLang="en-US" b="0" i="0" dirty="0">
                <a:solidFill>
                  <a:srgbClr val="374151"/>
                </a:solidFill>
                <a:effectLst/>
                <a:latin typeface="Söhne"/>
              </a:rPr>
              <a:t>）：这是一种用于从某个数据源加载数据作为</a:t>
            </a:r>
            <a:r>
              <a:rPr lang="en-US" altLang="zh-CN" b="0" i="0" dirty="0">
                <a:solidFill>
                  <a:srgbClr val="374151"/>
                </a:solidFill>
                <a:effectLst/>
                <a:latin typeface="Söhne"/>
              </a:rPr>
              <a:t>“</a:t>
            </a:r>
            <a:r>
              <a:rPr lang="zh-CN" altLang="en-US" b="0" i="0" dirty="0">
                <a:solidFill>
                  <a:srgbClr val="374151"/>
                </a:solidFill>
                <a:effectLst/>
                <a:latin typeface="Söhne"/>
              </a:rPr>
              <a:t>文档</a:t>
            </a:r>
            <a:r>
              <a:rPr lang="en-US" altLang="zh-CN" b="0" i="0" dirty="0">
                <a:solidFill>
                  <a:srgbClr val="374151"/>
                </a:solidFill>
                <a:effectLst/>
                <a:latin typeface="Söhne"/>
              </a:rPr>
              <a:t>”</a:t>
            </a:r>
            <a:r>
              <a:rPr lang="zh-CN" altLang="en-US" b="0" i="0" dirty="0">
                <a:solidFill>
                  <a:srgbClr val="374151"/>
                </a:solidFill>
                <a:effectLst/>
                <a:latin typeface="Söhne"/>
              </a:rPr>
              <a:t>的工具。</a:t>
            </a:r>
            <a:r>
              <a:rPr lang="en-US" altLang="zh-CN" b="0" i="0" dirty="0">
                <a:solidFill>
                  <a:srgbClr val="374151"/>
                </a:solidFill>
                <a:effectLst/>
                <a:latin typeface="Söhne"/>
              </a:rPr>
              <a:t>“</a:t>
            </a:r>
            <a:r>
              <a:rPr lang="zh-CN" altLang="en-US" b="0" i="0" dirty="0">
                <a:solidFill>
                  <a:srgbClr val="374151"/>
                </a:solidFill>
                <a:effectLst/>
                <a:latin typeface="Söhne"/>
              </a:rPr>
              <a:t>文档</a:t>
            </a:r>
            <a:r>
              <a:rPr lang="en-US" altLang="zh-CN" b="0" i="0" dirty="0">
                <a:solidFill>
                  <a:srgbClr val="374151"/>
                </a:solidFill>
                <a:effectLst/>
                <a:latin typeface="Söhne"/>
              </a:rPr>
              <a:t>”</a:t>
            </a:r>
            <a:r>
              <a:rPr lang="zh-CN" altLang="en-US" b="0" i="0" dirty="0">
                <a:solidFill>
                  <a:srgbClr val="374151"/>
                </a:solidFill>
                <a:effectLst/>
                <a:latin typeface="Söhne"/>
              </a:rPr>
              <a:t>指的是一段文本及其相关的元数据。</a:t>
            </a:r>
            <a:r>
              <a:rPr lang="zh-CN" altLang="en-US" dirty="0">
                <a:solidFill>
                  <a:srgbClr val="374151"/>
                </a:solidFill>
                <a:latin typeface="Söhne"/>
              </a:rPr>
              <a:t>文档可以是文本、链接、视频等。</a:t>
            </a:r>
            <a:endParaRPr lang="en-US" altLang="zh-CN" dirty="0">
              <a:solidFill>
                <a:srgbClr val="374151"/>
              </a:solidFill>
              <a:latin typeface="Söhne"/>
            </a:endParaRPr>
          </a:p>
          <a:p>
            <a:pPr algn="l"/>
            <a:endParaRPr lang="en-US" altLang="zh-CN" dirty="0">
              <a:solidFill>
                <a:srgbClr val="374151"/>
              </a:solidFill>
              <a:latin typeface="Söhne"/>
            </a:endParaRPr>
          </a:p>
          <a:p>
            <a:pPr algn="l"/>
            <a:r>
              <a:rPr lang="zh-CN" altLang="en-US" b="0" i="0" dirty="0">
                <a:solidFill>
                  <a:srgbClr val="374151"/>
                </a:solidFill>
                <a:effectLst/>
                <a:latin typeface="Söhne"/>
              </a:rPr>
              <a:t>它可以从各种数据源（如文本文件、网页、视频等）中提取文本数据，并将这些数据以一种标准化的形式（即</a:t>
            </a:r>
            <a:r>
              <a:rPr lang="en-US" altLang="zh-CN" b="0" i="0" dirty="0">
                <a:solidFill>
                  <a:srgbClr val="374151"/>
                </a:solidFill>
                <a:effectLst/>
                <a:latin typeface="Söhne"/>
              </a:rPr>
              <a:t>“</a:t>
            </a:r>
            <a:r>
              <a:rPr lang="zh-CN" altLang="en-US" b="0" i="0" dirty="0">
                <a:solidFill>
                  <a:srgbClr val="374151"/>
                </a:solidFill>
                <a:effectLst/>
                <a:latin typeface="Söhne"/>
              </a:rPr>
              <a:t>文档</a:t>
            </a:r>
            <a:r>
              <a:rPr lang="en-US" altLang="zh-CN" b="0" i="0" dirty="0">
                <a:solidFill>
                  <a:srgbClr val="374151"/>
                </a:solidFill>
                <a:effectLst/>
                <a:latin typeface="Söhne"/>
              </a:rPr>
              <a:t>”</a:t>
            </a:r>
            <a:r>
              <a:rPr lang="zh-CN" altLang="en-US" b="0" i="0" dirty="0">
                <a:solidFill>
                  <a:srgbClr val="374151"/>
                </a:solidFill>
                <a:effectLst/>
                <a:latin typeface="Söhne"/>
              </a:rPr>
              <a:t>）进行管理和使用。</a:t>
            </a:r>
            <a:endParaRPr lang="en-US" altLang="zh-CN" b="0" i="0" dirty="0">
              <a:solidFill>
                <a:srgbClr val="374151"/>
              </a:solidFill>
              <a:effectLst/>
              <a:latin typeface="Söhne"/>
            </a:endParaRPr>
          </a:p>
        </p:txBody>
      </p:sp>
      <p:pic>
        <p:nvPicPr>
          <p:cNvPr id="5" name="图片 4">
            <a:extLst>
              <a:ext uri="{FF2B5EF4-FFF2-40B4-BE49-F238E27FC236}">
                <a16:creationId xmlns:a16="http://schemas.microsoft.com/office/drawing/2014/main" id="{79DA816D-6D2E-5B63-65A5-A2A6B76571C8}"/>
              </a:ext>
            </a:extLst>
          </p:cNvPr>
          <p:cNvPicPr>
            <a:picLocks noChangeAspect="1"/>
          </p:cNvPicPr>
          <p:nvPr/>
        </p:nvPicPr>
        <p:blipFill>
          <a:blip r:embed="rId4"/>
          <a:stretch>
            <a:fillRect/>
          </a:stretch>
        </p:blipFill>
        <p:spPr>
          <a:xfrm>
            <a:off x="412317" y="3130391"/>
            <a:ext cx="7772400" cy="3516753"/>
          </a:xfrm>
          <a:prstGeom prst="rect">
            <a:avLst/>
          </a:prstGeom>
        </p:spPr>
      </p:pic>
    </p:spTree>
    <p:extLst>
      <p:ext uri="{BB962C8B-B14F-4D97-AF65-F5344CB8AC3E}">
        <p14:creationId xmlns:p14="http://schemas.microsoft.com/office/powerpoint/2010/main" val="1094002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317" y="1120538"/>
            <a:ext cx="11062566" cy="369332"/>
          </a:xfrm>
          <a:prstGeom prst="rect">
            <a:avLst/>
          </a:prstGeom>
          <a:noFill/>
        </p:spPr>
        <p:txBody>
          <a:bodyPr wrap="square">
            <a:spAutoFit/>
          </a:bodyPr>
          <a:lstStyle/>
          <a:p>
            <a:pPr algn="l"/>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Document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Transformers</a:t>
            </a:r>
            <a:endParaRPr lang="en-US" altLang="zh-CN" b="1" i="0" dirty="0">
              <a:solidFill>
                <a:srgbClr val="1C1E21"/>
              </a:solidFill>
              <a:effectLst/>
              <a:latin typeface="var(--ifm-heading-font-family)"/>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BF406BF0-18BA-F326-A19B-ED4FED00A82D}"/>
              </a:ext>
            </a:extLst>
          </p:cNvPr>
          <p:cNvSpPr txBox="1"/>
          <p:nvPr/>
        </p:nvSpPr>
        <p:spPr>
          <a:xfrm>
            <a:off x="412318" y="1489869"/>
            <a:ext cx="11367365" cy="1200329"/>
          </a:xfrm>
          <a:prstGeom prst="rect">
            <a:avLst/>
          </a:prstGeom>
          <a:noFill/>
        </p:spPr>
        <p:txBody>
          <a:bodyPr wrap="square" rtlCol="0">
            <a:spAutoFit/>
          </a:bodyPr>
          <a:lstStyle/>
          <a:p>
            <a:pPr algn="l"/>
            <a:r>
              <a:rPr lang="zh-CN" altLang="en-US" b="0" i="0" dirty="0">
                <a:solidFill>
                  <a:srgbClr val="374151"/>
                </a:solidFill>
                <a:effectLst/>
                <a:latin typeface="Söhne"/>
              </a:rPr>
              <a:t>文档转换器（</a:t>
            </a:r>
            <a:r>
              <a:rPr lang="en-US" altLang="zh-CN" b="0" i="0" dirty="0">
                <a:solidFill>
                  <a:srgbClr val="374151"/>
                </a:solidFill>
                <a:effectLst/>
                <a:latin typeface="Söhne"/>
              </a:rPr>
              <a:t>Document transformers</a:t>
            </a:r>
            <a:r>
              <a:rPr lang="zh-CN" altLang="en-US" b="0" i="0" dirty="0">
                <a:solidFill>
                  <a:srgbClr val="374151"/>
                </a:solidFill>
                <a:effectLst/>
                <a:latin typeface="Söhne"/>
              </a:rPr>
              <a:t>）：在你加载了文档之后，你通常会希望对它们进行转换，以便更好地适应你的应用。最简单的例子是，你可能会希望将一个长文档分割成可以适应你的模型上下文窗口的小块。</a:t>
            </a:r>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algn="l"/>
            <a:r>
              <a:rPr lang="en-US" altLang="zh-CN" b="0" i="0" dirty="0" err="1">
                <a:solidFill>
                  <a:srgbClr val="374151"/>
                </a:solidFill>
                <a:effectLst/>
                <a:latin typeface="Söhne"/>
              </a:rPr>
              <a:t>LangChain</a:t>
            </a:r>
            <a:r>
              <a:rPr lang="zh-CN" altLang="en-US" b="0" i="0" dirty="0">
                <a:solidFill>
                  <a:srgbClr val="374151"/>
                </a:solidFill>
                <a:effectLst/>
                <a:latin typeface="Söhne"/>
              </a:rPr>
              <a:t>提供了许多内置的文档转换器，使得分割、组合、过滤和其他方式的文档操作变得容易。</a:t>
            </a:r>
            <a:endParaRPr lang="en-US" altLang="zh-CN" b="0" i="0" dirty="0">
              <a:solidFill>
                <a:srgbClr val="374151"/>
              </a:solidFill>
              <a:effectLst/>
              <a:latin typeface="Söhne"/>
            </a:endParaRPr>
          </a:p>
        </p:txBody>
      </p:sp>
      <p:pic>
        <p:nvPicPr>
          <p:cNvPr id="7" name="图片 6">
            <a:extLst>
              <a:ext uri="{FF2B5EF4-FFF2-40B4-BE49-F238E27FC236}">
                <a16:creationId xmlns:a16="http://schemas.microsoft.com/office/drawing/2014/main" id="{9937F24D-84E6-C9CC-34BA-1BF7C2315C01}"/>
              </a:ext>
            </a:extLst>
          </p:cNvPr>
          <p:cNvPicPr>
            <a:picLocks noChangeAspect="1"/>
          </p:cNvPicPr>
          <p:nvPr/>
        </p:nvPicPr>
        <p:blipFill>
          <a:blip r:embed="rId4"/>
          <a:stretch>
            <a:fillRect/>
          </a:stretch>
        </p:blipFill>
        <p:spPr>
          <a:xfrm>
            <a:off x="282630" y="2842198"/>
            <a:ext cx="6860089" cy="3898464"/>
          </a:xfrm>
          <a:prstGeom prst="rect">
            <a:avLst/>
          </a:prstGeom>
        </p:spPr>
      </p:pic>
      <p:pic>
        <p:nvPicPr>
          <p:cNvPr id="8" name="图片 7">
            <a:extLst>
              <a:ext uri="{FF2B5EF4-FFF2-40B4-BE49-F238E27FC236}">
                <a16:creationId xmlns:a16="http://schemas.microsoft.com/office/drawing/2014/main" id="{66711424-226E-49C2-1E93-27F04D37DC9C}"/>
              </a:ext>
            </a:extLst>
          </p:cNvPr>
          <p:cNvPicPr>
            <a:picLocks noChangeAspect="1"/>
          </p:cNvPicPr>
          <p:nvPr/>
        </p:nvPicPr>
        <p:blipFill>
          <a:blip r:embed="rId5"/>
          <a:stretch>
            <a:fillRect/>
          </a:stretch>
        </p:blipFill>
        <p:spPr>
          <a:xfrm>
            <a:off x="6096000" y="2835218"/>
            <a:ext cx="4495100" cy="2993700"/>
          </a:xfrm>
          <a:prstGeom prst="rect">
            <a:avLst/>
          </a:prstGeom>
        </p:spPr>
      </p:pic>
    </p:spTree>
    <p:extLst>
      <p:ext uri="{BB962C8B-B14F-4D97-AF65-F5344CB8AC3E}">
        <p14:creationId xmlns:p14="http://schemas.microsoft.com/office/powerpoint/2010/main" val="3076792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317" y="1120538"/>
            <a:ext cx="11062566" cy="369332"/>
          </a:xfrm>
          <a:prstGeom prst="rect">
            <a:avLst/>
          </a:prstGeom>
          <a:noFill/>
        </p:spPr>
        <p:txBody>
          <a:bodyPr wrap="square">
            <a:spAutoFit/>
          </a:bodyPr>
          <a:lstStyle/>
          <a:p>
            <a:pPr algn="l"/>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Text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Embedding</a:t>
            </a:r>
            <a:endParaRPr lang="en-US" altLang="zh-CN" b="1" i="0" dirty="0">
              <a:solidFill>
                <a:srgbClr val="1C1E21"/>
              </a:solidFill>
              <a:effectLst/>
              <a:latin typeface="var(--ifm-heading-font-family)"/>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BF406BF0-18BA-F326-A19B-ED4FED00A82D}"/>
              </a:ext>
            </a:extLst>
          </p:cNvPr>
          <p:cNvSpPr txBox="1"/>
          <p:nvPr/>
        </p:nvSpPr>
        <p:spPr>
          <a:xfrm>
            <a:off x="412318" y="1489869"/>
            <a:ext cx="11367365" cy="1323439"/>
          </a:xfrm>
          <a:prstGeom prst="rect">
            <a:avLst/>
          </a:prstGeom>
          <a:noFill/>
        </p:spPr>
        <p:txBody>
          <a:bodyPr wrap="square" rtlCol="0">
            <a:spAutoFit/>
          </a:bodyPr>
          <a:lstStyle/>
          <a:p>
            <a:pPr algn="l"/>
            <a:r>
              <a:rPr lang="zh-CN" altLang="en-US" sz="1600" dirty="0">
                <a:solidFill>
                  <a:srgbClr val="374151"/>
                </a:solidFill>
                <a:effectLst/>
                <a:latin typeface="Alibaba PuHuiTi R" pitchFamily="18" charset="-122"/>
                <a:ea typeface="Alibaba PuHuiTi R" pitchFamily="18" charset="-122"/>
                <a:cs typeface="Alibaba PuHuiTi R" pitchFamily="18" charset="-122"/>
              </a:rPr>
              <a:t>嵌入（</a:t>
            </a:r>
            <a:r>
              <a:rPr lang="en-US" altLang="zh-CN" sz="1600" dirty="0">
                <a:solidFill>
                  <a:srgbClr val="374151"/>
                </a:solidFill>
                <a:effectLst/>
                <a:latin typeface="Alibaba PuHuiTi R" pitchFamily="18" charset="-122"/>
                <a:ea typeface="Alibaba PuHuiTi R" pitchFamily="18" charset="-122"/>
                <a:cs typeface="Alibaba PuHuiTi R" pitchFamily="18" charset="-122"/>
              </a:rPr>
              <a:t>Embeddings</a:t>
            </a:r>
            <a:r>
              <a:rPr lang="zh-CN" altLang="en-US" sz="1600" dirty="0">
                <a:solidFill>
                  <a:srgbClr val="374151"/>
                </a:solidFill>
                <a:effectLst/>
                <a:latin typeface="Alibaba PuHuiTi R" pitchFamily="18" charset="-122"/>
                <a:ea typeface="Alibaba PuHuiTi R" pitchFamily="18" charset="-122"/>
                <a:cs typeface="Alibaba PuHuiTi R" pitchFamily="18" charset="-122"/>
              </a:rPr>
              <a:t>）是将一段文本转化为一个向量表示，可以做一些语义搜索，</a:t>
            </a:r>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a:p>
            <a:pPr algn="l"/>
            <a:r>
              <a:rPr lang="zh-CN" altLang="en-US" sz="1600" dirty="0">
                <a:solidFill>
                  <a:srgbClr val="374151"/>
                </a:solidFill>
                <a:effectLst/>
                <a:latin typeface="Alibaba PuHuiTi R" pitchFamily="18" charset="-122"/>
                <a:ea typeface="Alibaba PuHuiTi R" pitchFamily="18" charset="-122"/>
                <a:cs typeface="Alibaba PuHuiTi R" pitchFamily="18" charset="-122"/>
              </a:rPr>
              <a:t>相似性搜索。在</a:t>
            </a:r>
            <a:r>
              <a:rPr lang="en-US" altLang="zh-CN" sz="1600" dirty="0" err="1">
                <a:solidFill>
                  <a:srgbClr val="374151"/>
                </a:solidFill>
                <a:effectLst/>
                <a:latin typeface="Alibaba PuHuiTi R" pitchFamily="18" charset="-122"/>
                <a:ea typeface="Alibaba PuHuiTi R" pitchFamily="18" charset="-122"/>
                <a:cs typeface="Alibaba PuHuiTi R" pitchFamily="18" charset="-122"/>
              </a:rPr>
              <a:t>LangChain</a:t>
            </a:r>
            <a:r>
              <a:rPr lang="zh-CN" altLang="en-US" sz="1600" dirty="0">
                <a:solidFill>
                  <a:srgbClr val="374151"/>
                </a:solidFill>
                <a:effectLst/>
                <a:latin typeface="Alibaba PuHuiTi R" pitchFamily="18" charset="-122"/>
                <a:ea typeface="Alibaba PuHuiTi R" pitchFamily="18" charset="-122"/>
                <a:cs typeface="Alibaba PuHuiTi R" pitchFamily="18" charset="-122"/>
              </a:rPr>
              <a:t>中，基础的</a:t>
            </a:r>
            <a:r>
              <a:rPr lang="en-US" altLang="zh-CN" sz="1600" dirty="0">
                <a:solidFill>
                  <a:srgbClr val="374151"/>
                </a:solidFill>
                <a:effectLst/>
                <a:latin typeface="Alibaba PuHuiTi R" pitchFamily="18" charset="-122"/>
                <a:ea typeface="Alibaba PuHuiTi R" pitchFamily="18" charset="-122"/>
                <a:cs typeface="Alibaba PuHuiTi R" pitchFamily="18" charset="-122"/>
              </a:rPr>
              <a:t>Embeddings</a:t>
            </a:r>
            <a:r>
              <a:rPr lang="zh-CN" altLang="en-US" sz="1600" dirty="0">
                <a:solidFill>
                  <a:srgbClr val="374151"/>
                </a:solidFill>
                <a:effectLst/>
                <a:latin typeface="Alibaba PuHuiTi R" pitchFamily="18" charset="-122"/>
                <a:ea typeface="Alibaba PuHuiTi R" pitchFamily="18" charset="-122"/>
                <a:cs typeface="Alibaba PuHuiTi R" pitchFamily="18" charset="-122"/>
              </a:rPr>
              <a:t>类提供了两种方法：</a:t>
            </a:r>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a:p>
            <a:pPr marL="285750" indent="-285750" algn="l">
              <a:buFont typeface="Arial" panose="020B0604020202020204" pitchFamily="34" charset="0"/>
              <a:buChar char="•"/>
            </a:pPr>
            <a:r>
              <a:rPr lang="zh-CN" altLang="en-US" sz="1600" dirty="0">
                <a:solidFill>
                  <a:srgbClr val="374151"/>
                </a:solidFill>
                <a:effectLst/>
                <a:latin typeface="Alibaba PuHuiTi R" pitchFamily="18" charset="-122"/>
                <a:ea typeface="Alibaba PuHuiTi R" pitchFamily="18" charset="-122"/>
                <a:cs typeface="Alibaba PuHuiTi R" pitchFamily="18" charset="-122"/>
              </a:rPr>
              <a:t>嵌入文档</a:t>
            </a:r>
            <a:r>
              <a:rPr lang="en-US" altLang="zh-CN" sz="1600" dirty="0">
                <a:solidFill>
                  <a:srgbClr val="374151"/>
                </a:solidFill>
                <a:effectLst/>
                <a:latin typeface="Alibaba PuHuiTi R" pitchFamily="18" charset="-122"/>
                <a:ea typeface="Alibaba PuHuiTi R" pitchFamily="18" charset="-122"/>
                <a:cs typeface="Alibaba PuHuiTi R" pitchFamily="18" charset="-122"/>
              </a:rPr>
              <a:t>(</a:t>
            </a:r>
            <a:r>
              <a:rPr lang="en-US" altLang="zh-CN" sz="1600" dirty="0" err="1">
                <a:solidFill>
                  <a:srgbClr val="000000"/>
                </a:solidFill>
                <a:effectLst/>
                <a:latin typeface="Alibaba PuHuiTi R" pitchFamily="18" charset="-122"/>
                <a:ea typeface="Alibaba PuHuiTi R" pitchFamily="18" charset="-122"/>
                <a:cs typeface="Alibaba PuHuiTi R" pitchFamily="18" charset="-122"/>
              </a:rPr>
              <a:t>embed_documents</a:t>
            </a:r>
            <a:r>
              <a:rPr lang="en-US" altLang="zh-CN" sz="1600" dirty="0">
                <a:solidFill>
                  <a:srgbClr val="374151"/>
                </a:solidFill>
                <a:effectLst/>
                <a:latin typeface="Alibaba PuHuiTi R" pitchFamily="18" charset="-122"/>
                <a:ea typeface="Alibaba PuHuiTi R" pitchFamily="18" charset="-122"/>
                <a:cs typeface="Alibaba PuHuiTi R" pitchFamily="18" charset="-122"/>
              </a:rPr>
              <a:t>)</a:t>
            </a:r>
            <a:r>
              <a:rPr lang="zh-CN" altLang="en-US" sz="1600" dirty="0">
                <a:solidFill>
                  <a:srgbClr val="374151"/>
                </a:solidFill>
                <a:effectLst/>
                <a:latin typeface="Alibaba PuHuiTi R" pitchFamily="18" charset="-122"/>
                <a:ea typeface="Alibaba PuHuiTi R" pitchFamily="18" charset="-122"/>
                <a:cs typeface="Alibaba PuHuiTi R" pitchFamily="18" charset="-122"/>
              </a:rPr>
              <a:t>：接收多个文本作为输入</a:t>
            </a:r>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a:p>
            <a:pPr marL="285750" indent="-285750">
              <a:buFont typeface="Arial" panose="020B0604020202020204" pitchFamily="34" charset="0"/>
              <a:buChar char="•"/>
            </a:pPr>
            <a:r>
              <a:rPr lang="zh-CN" altLang="en-US" sz="1600" dirty="0">
                <a:solidFill>
                  <a:srgbClr val="374151"/>
                </a:solidFill>
                <a:effectLst/>
                <a:latin typeface="Alibaba PuHuiTi R" pitchFamily="18" charset="-122"/>
                <a:ea typeface="Alibaba PuHuiTi R" pitchFamily="18" charset="-122"/>
                <a:cs typeface="Alibaba PuHuiTi R" pitchFamily="18" charset="-122"/>
              </a:rPr>
              <a:t>嵌入查询</a:t>
            </a:r>
            <a:r>
              <a:rPr lang="en-US" altLang="zh-CN" sz="1600" dirty="0">
                <a:solidFill>
                  <a:srgbClr val="374151"/>
                </a:solidFill>
                <a:effectLst/>
                <a:latin typeface="Alibaba PuHuiTi R" pitchFamily="18" charset="-122"/>
                <a:ea typeface="Alibaba PuHuiTi R" pitchFamily="18" charset="-122"/>
                <a:cs typeface="Alibaba PuHuiTi R" pitchFamily="18" charset="-122"/>
              </a:rPr>
              <a:t>(</a:t>
            </a:r>
            <a:r>
              <a:rPr lang="en-US" altLang="zh-CN" sz="1600" dirty="0" err="1">
                <a:solidFill>
                  <a:srgbClr val="1C1E21"/>
                </a:solidFill>
                <a:effectLst/>
                <a:latin typeface="Alibaba PuHuiTi R" pitchFamily="18" charset="-122"/>
                <a:ea typeface="Alibaba PuHuiTi R" pitchFamily="18" charset="-122"/>
                <a:cs typeface="Alibaba PuHuiTi R" pitchFamily="18" charset="-122"/>
              </a:rPr>
              <a:t>embed_query</a:t>
            </a:r>
            <a:r>
              <a:rPr lang="en-US" altLang="zh-CN" sz="1600" dirty="0">
                <a:solidFill>
                  <a:srgbClr val="374151"/>
                </a:solidFill>
                <a:effectLst/>
                <a:latin typeface="Alibaba PuHuiTi R" pitchFamily="18" charset="-122"/>
                <a:ea typeface="Alibaba PuHuiTi R" pitchFamily="18" charset="-122"/>
                <a:cs typeface="Alibaba PuHuiTi R" pitchFamily="18" charset="-122"/>
              </a:rPr>
              <a:t>)</a:t>
            </a:r>
            <a:r>
              <a:rPr lang="zh-CN" altLang="en-US" sz="1600" dirty="0">
                <a:solidFill>
                  <a:srgbClr val="374151"/>
                </a:solidFill>
                <a:effectLst/>
                <a:latin typeface="Alibaba PuHuiTi R" pitchFamily="18" charset="-122"/>
                <a:ea typeface="Alibaba PuHuiTi R" pitchFamily="18" charset="-122"/>
                <a:cs typeface="Alibaba PuHuiTi R" pitchFamily="18" charset="-122"/>
              </a:rPr>
              <a:t>：后者接收单个文本。</a:t>
            </a:r>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a:p>
            <a:pPr algn="l"/>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p:txBody>
      </p:sp>
      <p:pic>
        <p:nvPicPr>
          <p:cNvPr id="5" name="图片 4">
            <a:extLst>
              <a:ext uri="{FF2B5EF4-FFF2-40B4-BE49-F238E27FC236}">
                <a16:creationId xmlns:a16="http://schemas.microsoft.com/office/drawing/2014/main" id="{2A5BD4E6-52BD-2C70-1B38-7B2172919003}"/>
              </a:ext>
            </a:extLst>
          </p:cNvPr>
          <p:cNvPicPr>
            <a:picLocks noChangeAspect="1"/>
          </p:cNvPicPr>
          <p:nvPr/>
        </p:nvPicPr>
        <p:blipFill>
          <a:blip r:embed="rId4"/>
          <a:stretch>
            <a:fillRect/>
          </a:stretch>
        </p:blipFill>
        <p:spPr>
          <a:xfrm>
            <a:off x="552093" y="2700759"/>
            <a:ext cx="6363854" cy="3925098"/>
          </a:xfrm>
          <a:prstGeom prst="rect">
            <a:avLst/>
          </a:prstGeom>
        </p:spPr>
      </p:pic>
      <p:pic>
        <p:nvPicPr>
          <p:cNvPr id="9" name="图片 8">
            <a:extLst>
              <a:ext uri="{FF2B5EF4-FFF2-40B4-BE49-F238E27FC236}">
                <a16:creationId xmlns:a16="http://schemas.microsoft.com/office/drawing/2014/main" id="{2EC73587-827A-FF3D-E74A-77FB3692E56F}"/>
              </a:ext>
            </a:extLst>
          </p:cNvPr>
          <p:cNvPicPr>
            <a:picLocks noChangeAspect="1"/>
          </p:cNvPicPr>
          <p:nvPr/>
        </p:nvPicPr>
        <p:blipFill>
          <a:blip r:embed="rId5"/>
          <a:stretch>
            <a:fillRect/>
          </a:stretch>
        </p:blipFill>
        <p:spPr>
          <a:xfrm>
            <a:off x="6915947" y="1935126"/>
            <a:ext cx="5155743" cy="4844453"/>
          </a:xfrm>
          <a:prstGeom prst="rect">
            <a:avLst/>
          </a:prstGeom>
        </p:spPr>
      </p:pic>
    </p:spTree>
    <p:extLst>
      <p:ext uri="{BB962C8B-B14F-4D97-AF65-F5344CB8AC3E}">
        <p14:creationId xmlns:p14="http://schemas.microsoft.com/office/powerpoint/2010/main" val="2896205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50104"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317" y="916384"/>
            <a:ext cx="1106256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Vector stores</a:t>
            </a: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BF406BF0-18BA-F326-A19B-ED4FED00A82D}"/>
              </a:ext>
            </a:extLst>
          </p:cNvPr>
          <p:cNvSpPr txBox="1"/>
          <p:nvPr/>
        </p:nvSpPr>
        <p:spPr>
          <a:xfrm>
            <a:off x="412317" y="1316753"/>
            <a:ext cx="11367365" cy="2308324"/>
          </a:xfrm>
          <a:prstGeom prst="rect">
            <a:avLst/>
          </a:prstGeom>
          <a:noFill/>
        </p:spPr>
        <p:txBody>
          <a:bodyPr wrap="square" rtlCol="0">
            <a:spAutoFit/>
          </a:bodyPr>
          <a:lstStyle/>
          <a:p>
            <a:pPr algn="l"/>
            <a:r>
              <a:rPr lang="en-US" altLang="zh-CN" sz="1600" dirty="0">
                <a:solidFill>
                  <a:srgbClr val="212121"/>
                </a:solidFill>
                <a:effectLst/>
                <a:latin typeface="Alibaba PuHuiTi R" pitchFamily="18" charset="-122"/>
                <a:ea typeface="Alibaba PuHuiTi R" pitchFamily="18" charset="-122"/>
                <a:cs typeface="Alibaba PuHuiTi R" pitchFamily="18" charset="-122"/>
              </a:rPr>
              <a:t>gpt-3.5-turbo </a:t>
            </a:r>
            <a:r>
              <a:rPr lang="zh-CN" altLang="en-US" sz="1600" dirty="0">
                <a:solidFill>
                  <a:srgbClr val="212121"/>
                </a:solidFill>
                <a:effectLst/>
                <a:latin typeface="Alibaba PuHuiTi R" pitchFamily="18" charset="-122"/>
                <a:ea typeface="Alibaba PuHuiTi R" pitchFamily="18" charset="-122"/>
                <a:cs typeface="Alibaba PuHuiTi R" pitchFamily="18" charset="-122"/>
              </a:rPr>
              <a:t>模型的限制是 </a:t>
            </a:r>
            <a:r>
              <a:rPr lang="en-US" altLang="zh-CN" sz="1600" dirty="0">
                <a:solidFill>
                  <a:srgbClr val="212121"/>
                </a:solidFill>
                <a:effectLst/>
                <a:latin typeface="Alibaba PuHuiTi R" pitchFamily="18" charset="-122"/>
                <a:ea typeface="Alibaba PuHuiTi R" pitchFamily="18" charset="-122"/>
                <a:cs typeface="Alibaba PuHuiTi R" pitchFamily="18" charset="-122"/>
              </a:rPr>
              <a:t>4K tokens(</a:t>
            </a:r>
            <a:r>
              <a:rPr lang="zh-CN" altLang="en-US" sz="1600" dirty="0">
                <a:solidFill>
                  <a:srgbClr val="212121"/>
                </a:solidFill>
                <a:effectLst/>
                <a:latin typeface="Alibaba PuHuiTi R" pitchFamily="18" charset="-122"/>
                <a:ea typeface="Alibaba PuHuiTi R" pitchFamily="18" charset="-122"/>
                <a:cs typeface="Alibaba PuHuiTi R" pitchFamily="18" charset="-122"/>
              </a:rPr>
              <a:t>～</a:t>
            </a:r>
            <a:r>
              <a:rPr lang="en-US" altLang="zh-CN" sz="1600" dirty="0">
                <a:solidFill>
                  <a:srgbClr val="212121"/>
                </a:solidFill>
                <a:effectLst/>
                <a:latin typeface="Alibaba PuHuiTi R" pitchFamily="18" charset="-122"/>
                <a:ea typeface="Alibaba PuHuiTi R" pitchFamily="18" charset="-122"/>
                <a:cs typeface="Alibaba PuHuiTi R" pitchFamily="18" charset="-122"/>
              </a:rPr>
              <a:t>3000</a:t>
            </a:r>
            <a:r>
              <a:rPr lang="zh-CN" altLang="en-US" sz="1600" dirty="0">
                <a:solidFill>
                  <a:srgbClr val="212121"/>
                </a:solidFill>
                <a:effectLst/>
                <a:latin typeface="Alibaba PuHuiTi R" pitchFamily="18" charset="-122"/>
                <a:ea typeface="Alibaba PuHuiTi R" pitchFamily="18" charset="-122"/>
                <a:cs typeface="Alibaba PuHuiTi R" pitchFamily="18" charset="-122"/>
              </a:rPr>
              <a:t>字</a:t>
            </a:r>
            <a:r>
              <a:rPr lang="en-US" altLang="zh-CN" sz="1600" dirty="0">
                <a:solidFill>
                  <a:srgbClr val="212121"/>
                </a:solidFill>
                <a:effectLst/>
                <a:latin typeface="Alibaba PuHuiTi R" pitchFamily="18" charset="-122"/>
                <a:ea typeface="Alibaba PuHuiTi R" pitchFamily="18" charset="-122"/>
                <a:cs typeface="Alibaba PuHuiTi R" pitchFamily="18" charset="-122"/>
              </a:rPr>
              <a:t>)</a:t>
            </a:r>
            <a:r>
              <a:rPr lang="zh-CN" altLang="en-US" sz="1600" dirty="0">
                <a:solidFill>
                  <a:srgbClr val="212121"/>
                </a:solidFill>
                <a:effectLst/>
                <a:latin typeface="Alibaba PuHuiTi R" pitchFamily="18" charset="-122"/>
                <a:ea typeface="Alibaba PuHuiTi R" pitchFamily="18" charset="-122"/>
                <a:cs typeface="Alibaba PuHuiTi R" pitchFamily="18" charset="-122"/>
              </a:rPr>
              <a:t>，使用者最多只能输入 </a:t>
            </a:r>
            <a:r>
              <a:rPr lang="en-US" altLang="zh-CN" sz="1600" dirty="0">
                <a:solidFill>
                  <a:srgbClr val="212121"/>
                </a:solidFill>
                <a:effectLst/>
                <a:latin typeface="Alibaba PuHuiTi R" pitchFamily="18" charset="-122"/>
                <a:ea typeface="Alibaba PuHuiTi R" pitchFamily="18" charset="-122"/>
                <a:cs typeface="Alibaba PuHuiTi R" pitchFamily="18" charset="-122"/>
              </a:rPr>
              <a:t>3000 </a:t>
            </a:r>
            <a:r>
              <a:rPr lang="zh-CN" altLang="en-US" sz="1600" dirty="0">
                <a:solidFill>
                  <a:srgbClr val="212121"/>
                </a:solidFill>
                <a:effectLst/>
                <a:latin typeface="Alibaba PuHuiTi R" pitchFamily="18" charset="-122"/>
                <a:ea typeface="Alibaba PuHuiTi R" pitchFamily="18" charset="-122"/>
                <a:cs typeface="Alibaba PuHuiTi R" pitchFamily="18" charset="-122"/>
              </a:rPr>
              <a:t>字给 </a:t>
            </a:r>
            <a:r>
              <a:rPr lang="en-US" altLang="zh-CN" sz="1600" dirty="0">
                <a:solidFill>
                  <a:srgbClr val="212121"/>
                </a:solidFill>
                <a:effectLst/>
                <a:latin typeface="Alibaba PuHuiTi R" pitchFamily="18" charset="-122"/>
                <a:ea typeface="Alibaba PuHuiTi R" pitchFamily="18" charset="-122"/>
                <a:cs typeface="Alibaba PuHuiTi R" pitchFamily="18" charset="-122"/>
              </a:rPr>
              <a:t>GPT </a:t>
            </a:r>
            <a:r>
              <a:rPr lang="zh-CN" altLang="en-US" sz="1600" dirty="0">
                <a:solidFill>
                  <a:srgbClr val="212121"/>
                </a:solidFill>
                <a:effectLst/>
                <a:latin typeface="Alibaba PuHuiTi R" pitchFamily="18" charset="-122"/>
                <a:ea typeface="Alibaba PuHuiTi R" pitchFamily="18" charset="-122"/>
                <a:cs typeface="Alibaba PuHuiTi R" pitchFamily="18" charset="-122"/>
              </a:rPr>
              <a:t>来理解和推理答案。在 </a:t>
            </a:r>
            <a:r>
              <a:rPr lang="en-US" altLang="zh-CN" sz="1600" dirty="0">
                <a:solidFill>
                  <a:srgbClr val="212121"/>
                </a:solidFill>
                <a:effectLst/>
                <a:latin typeface="Alibaba PuHuiTi R" pitchFamily="18" charset="-122"/>
                <a:ea typeface="Alibaba PuHuiTi R" pitchFamily="18" charset="-122"/>
                <a:cs typeface="Alibaba PuHuiTi R" pitchFamily="18" charset="-122"/>
              </a:rPr>
              <a:t>GPT </a:t>
            </a:r>
            <a:r>
              <a:rPr lang="zh-CN" altLang="en-US" sz="1600" dirty="0">
                <a:solidFill>
                  <a:srgbClr val="212121"/>
                </a:solidFill>
                <a:effectLst/>
                <a:latin typeface="Alibaba PuHuiTi R" pitchFamily="18" charset="-122"/>
                <a:ea typeface="Alibaba PuHuiTi R" pitchFamily="18" charset="-122"/>
                <a:cs typeface="Alibaba PuHuiTi R" pitchFamily="18" charset="-122"/>
              </a:rPr>
              <a:t>模型的限制下，开发者们不得不寻找其他的解决方案，而向量数据库就是其中之一。</a:t>
            </a:r>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a:p>
            <a:pPr algn="l"/>
            <a:endParaRPr lang="en-US" altLang="zh-CN" sz="1600" dirty="0">
              <a:solidFill>
                <a:srgbClr val="374151"/>
              </a:solidFill>
              <a:latin typeface="Alibaba PuHuiTi R" pitchFamily="18" charset="-122"/>
              <a:ea typeface="Alibaba PuHuiTi R" pitchFamily="18" charset="-122"/>
              <a:cs typeface="Alibaba PuHuiTi R" pitchFamily="18" charset="-122"/>
            </a:endParaRPr>
          </a:p>
          <a:p>
            <a:pPr algn="l"/>
            <a:r>
              <a:rPr lang="zh-CN" altLang="en-US" sz="1600" dirty="0">
                <a:solidFill>
                  <a:srgbClr val="212121"/>
                </a:solidFill>
                <a:effectLst/>
                <a:latin typeface="Alibaba PuHuiTi R" pitchFamily="18" charset="-122"/>
                <a:ea typeface="Alibaba PuHuiTi R" pitchFamily="18" charset="-122"/>
                <a:cs typeface="Alibaba PuHuiTi R" pitchFamily="18" charset="-122"/>
              </a:rPr>
              <a:t>当我们有一份文档需要 </a:t>
            </a:r>
            <a:r>
              <a:rPr lang="en-US" altLang="zh-CN" sz="1600" dirty="0">
                <a:solidFill>
                  <a:srgbClr val="212121"/>
                </a:solidFill>
                <a:effectLst/>
                <a:latin typeface="Alibaba PuHuiTi R" pitchFamily="18" charset="-122"/>
                <a:ea typeface="Alibaba PuHuiTi R" pitchFamily="18" charset="-122"/>
                <a:cs typeface="Alibaba PuHuiTi R" pitchFamily="18" charset="-122"/>
              </a:rPr>
              <a:t>GPT </a:t>
            </a:r>
            <a:r>
              <a:rPr lang="zh-CN" altLang="en-US" sz="1600" dirty="0">
                <a:solidFill>
                  <a:srgbClr val="212121"/>
                </a:solidFill>
                <a:effectLst/>
                <a:latin typeface="Alibaba PuHuiTi R" pitchFamily="18" charset="-122"/>
                <a:ea typeface="Alibaba PuHuiTi R" pitchFamily="18" charset="-122"/>
                <a:cs typeface="Alibaba PuHuiTi R" pitchFamily="18" charset="-122"/>
              </a:rPr>
              <a:t>处理时，例如这份文档是客服培训资料或者操作手册，我们可以先将这份文档的所有内容转化成向量（这个过程称之为 </a:t>
            </a:r>
            <a:r>
              <a:rPr lang="en-US" altLang="zh-CN" sz="1600" dirty="0">
                <a:solidFill>
                  <a:srgbClr val="212121"/>
                </a:solidFill>
                <a:effectLst/>
                <a:latin typeface="Alibaba PuHuiTi R" pitchFamily="18" charset="-122"/>
                <a:ea typeface="Alibaba PuHuiTi R" pitchFamily="18" charset="-122"/>
                <a:cs typeface="Alibaba PuHuiTi R" pitchFamily="18" charset="-122"/>
              </a:rPr>
              <a:t>Vector Embedding</a:t>
            </a:r>
            <a:r>
              <a:rPr lang="zh-CN" altLang="en-US" sz="1600" dirty="0">
                <a:solidFill>
                  <a:srgbClr val="212121"/>
                </a:solidFill>
                <a:effectLst/>
                <a:latin typeface="Alibaba PuHuiTi R" pitchFamily="18" charset="-122"/>
                <a:ea typeface="Alibaba PuHuiTi R" pitchFamily="18" charset="-122"/>
                <a:cs typeface="Alibaba PuHuiTi R" pitchFamily="18" charset="-122"/>
              </a:rPr>
              <a:t>），然后当用户提出相关问题时，我们将用户的搜索内容转换成向量，然后在数据库中搜索最相似的向量，匹配最相似的几个上下文，最后将上下文返回给 </a:t>
            </a:r>
            <a:r>
              <a:rPr lang="en-US" altLang="zh-CN" sz="1600" dirty="0">
                <a:solidFill>
                  <a:srgbClr val="212121"/>
                </a:solidFill>
                <a:effectLst/>
                <a:latin typeface="Alibaba PuHuiTi R" pitchFamily="18" charset="-122"/>
                <a:ea typeface="Alibaba PuHuiTi R" pitchFamily="18" charset="-122"/>
                <a:cs typeface="Alibaba PuHuiTi R" pitchFamily="18" charset="-122"/>
              </a:rPr>
              <a:t>GPT</a:t>
            </a:r>
            <a:r>
              <a:rPr lang="zh-CN" altLang="en-US" sz="1600" dirty="0">
                <a:solidFill>
                  <a:srgbClr val="212121"/>
                </a:solidFill>
                <a:effectLst/>
                <a:latin typeface="Alibaba PuHuiTi R" pitchFamily="18" charset="-122"/>
                <a:ea typeface="Alibaba PuHuiTi R" pitchFamily="18" charset="-122"/>
                <a:cs typeface="Alibaba PuHuiTi R" pitchFamily="18" charset="-122"/>
              </a:rPr>
              <a:t>。这样不仅可以大大减少 </a:t>
            </a:r>
            <a:r>
              <a:rPr lang="en-US" altLang="zh-CN" sz="1600" dirty="0">
                <a:solidFill>
                  <a:srgbClr val="212121"/>
                </a:solidFill>
                <a:effectLst/>
                <a:latin typeface="Alibaba PuHuiTi R" pitchFamily="18" charset="-122"/>
                <a:ea typeface="Alibaba PuHuiTi R" pitchFamily="18" charset="-122"/>
                <a:cs typeface="Alibaba PuHuiTi R" pitchFamily="18" charset="-122"/>
              </a:rPr>
              <a:t>GPT </a:t>
            </a:r>
            <a:r>
              <a:rPr lang="zh-CN" altLang="en-US" sz="1600" dirty="0">
                <a:solidFill>
                  <a:srgbClr val="212121"/>
                </a:solidFill>
                <a:effectLst/>
                <a:latin typeface="Alibaba PuHuiTi R" pitchFamily="18" charset="-122"/>
                <a:ea typeface="Alibaba PuHuiTi R" pitchFamily="18" charset="-122"/>
                <a:cs typeface="Alibaba PuHuiTi R" pitchFamily="18" charset="-122"/>
              </a:rPr>
              <a:t>的计算量，从而提高响应速度，更重要的是降低成本，并绕过 </a:t>
            </a:r>
            <a:r>
              <a:rPr lang="en-US" altLang="zh-CN" sz="1600" dirty="0">
                <a:solidFill>
                  <a:srgbClr val="212121"/>
                </a:solidFill>
                <a:effectLst/>
                <a:latin typeface="Alibaba PuHuiTi R" pitchFamily="18" charset="-122"/>
                <a:ea typeface="Alibaba PuHuiTi R" pitchFamily="18" charset="-122"/>
                <a:cs typeface="Alibaba PuHuiTi R" pitchFamily="18" charset="-122"/>
              </a:rPr>
              <a:t>GPT </a:t>
            </a:r>
            <a:r>
              <a:rPr lang="zh-CN" altLang="en-US" sz="1600" dirty="0">
                <a:solidFill>
                  <a:srgbClr val="212121"/>
                </a:solidFill>
                <a:effectLst/>
                <a:latin typeface="Alibaba PuHuiTi R" pitchFamily="18" charset="-122"/>
                <a:ea typeface="Alibaba PuHuiTi R" pitchFamily="18" charset="-122"/>
                <a:cs typeface="Alibaba PuHuiTi R" pitchFamily="18" charset="-122"/>
              </a:rPr>
              <a:t>的 </a:t>
            </a:r>
            <a:r>
              <a:rPr lang="en-US" altLang="zh-CN" sz="1600" dirty="0">
                <a:solidFill>
                  <a:srgbClr val="212121"/>
                </a:solidFill>
                <a:effectLst/>
                <a:latin typeface="Alibaba PuHuiTi R" pitchFamily="18" charset="-122"/>
                <a:ea typeface="Alibaba PuHuiTi R" pitchFamily="18" charset="-122"/>
                <a:cs typeface="Alibaba PuHuiTi R" pitchFamily="18" charset="-122"/>
              </a:rPr>
              <a:t>tokens </a:t>
            </a:r>
            <a:r>
              <a:rPr lang="zh-CN" altLang="en-US" sz="1600" dirty="0">
                <a:solidFill>
                  <a:srgbClr val="212121"/>
                </a:solidFill>
                <a:effectLst/>
                <a:latin typeface="Alibaba PuHuiTi R" pitchFamily="18" charset="-122"/>
                <a:ea typeface="Alibaba PuHuiTi R" pitchFamily="18" charset="-122"/>
                <a:cs typeface="Alibaba PuHuiTi R" pitchFamily="18" charset="-122"/>
              </a:rPr>
              <a:t>限制。</a:t>
            </a:r>
            <a:endParaRPr lang="en-US" altLang="zh-CN" sz="1600" dirty="0">
              <a:solidFill>
                <a:srgbClr val="212121"/>
              </a:solidFill>
              <a:effectLst/>
              <a:latin typeface="Alibaba PuHuiTi R" pitchFamily="18" charset="-122"/>
              <a:ea typeface="Alibaba PuHuiTi R" pitchFamily="18" charset="-122"/>
              <a:cs typeface="Alibaba PuHuiTi R" pitchFamily="18" charset="-122"/>
            </a:endParaRPr>
          </a:p>
          <a:p>
            <a:pPr algn="l"/>
            <a:r>
              <a:rPr lang="zh-CN" altLang="en-US" sz="1600" dirty="0">
                <a:solidFill>
                  <a:srgbClr val="212121"/>
                </a:solidFill>
                <a:latin typeface="Alibaba PuHuiTi R" pitchFamily="18" charset="-122"/>
                <a:ea typeface="Alibaba PuHuiTi R" pitchFamily="18" charset="-122"/>
                <a:cs typeface="Alibaba PuHuiTi R" pitchFamily="18" charset="-122"/>
              </a:rPr>
              <a:t>参考：</a:t>
            </a:r>
            <a:r>
              <a:rPr lang="en-US" altLang="zh-CN" sz="1600" dirty="0">
                <a:solidFill>
                  <a:srgbClr val="212121"/>
                </a:solidFill>
                <a:latin typeface="Alibaba PuHuiTi R" pitchFamily="18" charset="-122"/>
                <a:ea typeface="Alibaba PuHuiTi R" pitchFamily="18" charset="-122"/>
                <a:cs typeface="Alibaba PuHuiTi R" pitchFamily="18" charset="-122"/>
              </a:rPr>
              <a:t>https://</a:t>
            </a:r>
            <a:r>
              <a:rPr lang="en-US" altLang="zh-CN" sz="1600" dirty="0" err="1">
                <a:solidFill>
                  <a:srgbClr val="212121"/>
                </a:solidFill>
                <a:latin typeface="Alibaba PuHuiTi R" pitchFamily="18" charset="-122"/>
                <a:ea typeface="Alibaba PuHuiTi R" pitchFamily="18" charset="-122"/>
                <a:cs typeface="Alibaba PuHuiTi R" pitchFamily="18" charset="-122"/>
              </a:rPr>
              <a:t>guangzhengli.com</a:t>
            </a:r>
            <a:r>
              <a:rPr lang="en-US" altLang="zh-CN" sz="1600" dirty="0">
                <a:solidFill>
                  <a:srgbClr val="212121"/>
                </a:solidFill>
                <a:latin typeface="Alibaba PuHuiTi R" pitchFamily="18" charset="-122"/>
                <a:ea typeface="Alibaba PuHuiTi R" pitchFamily="18" charset="-122"/>
                <a:cs typeface="Alibaba PuHuiTi R" pitchFamily="18" charset="-122"/>
              </a:rPr>
              <a:t>/blog/</a:t>
            </a:r>
            <a:r>
              <a:rPr lang="en-US" altLang="zh-CN" sz="1600" dirty="0" err="1">
                <a:solidFill>
                  <a:srgbClr val="212121"/>
                </a:solidFill>
                <a:latin typeface="Alibaba PuHuiTi R" pitchFamily="18" charset="-122"/>
                <a:ea typeface="Alibaba PuHuiTi R" pitchFamily="18" charset="-122"/>
                <a:cs typeface="Alibaba PuHuiTi R" pitchFamily="18" charset="-122"/>
              </a:rPr>
              <a:t>zh</a:t>
            </a:r>
            <a:r>
              <a:rPr lang="en-US" altLang="zh-CN" sz="1600" dirty="0">
                <a:solidFill>
                  <a:srgbClr val="212121"/>
                </a:solidFill>
                <a:latin typeface="Alibaba PuHuiTi R" pitchFamily="18" charset="-122"/>
                <a:ea typeface="Alibaba PuHuiTi R" pitchFamily="18" charset="-122"/>
                <a:cs typeface="Alibaba PuHuiTi R" pitchFamily="18" charset="-122"/>
              </a:rPr>
              <a:t>/vector-database/</a:t>
            </a:r>
            <a:endParaRPr lang="en-US" altLang="zh-CN" sz="1600" dirty="0">
              <a:solidFill>
                <a:srgbClr val="374151"/>
              </a:solidFill>
              <a:latin typeface="Alibaba PuHuiTi R" pitchFamily="18" charset="-122"/>
              <a:ea typeface="Alibaba PuHuiTi R" pitchFamily="18" charset="-122"/>
              <a:cs typeface="Alibaba PuHuiTi R" pitchFamily="18" charset="-122"/>
            </a:endParaRPr>
          </a:p>
          <a:p>
            <a:pPr algn="l"/>
            <a:endParaRPr lang="en-US" altLang="zh-CN" sz="1600" dirty="0">
              <a:solidFill>
                <a:srgbClr val="374151"/>
              </a:solidFill>
              <a:latin typeface="Alibaba PuHuiTi R" pitchFamily="18" charset="-122"/>
              <a:ea typeface="Alibaba PuHuiTi R" pitchFamily="18" charset="-122"/>
              <a:cs typeface="Alibaba PuHuiTi R" pitchFamily="18" charset="-122"/>
            </a:endParaRPr>
          </a:p>
        </p:txBody>
      </p:sp>
      <p:pic>
        <p:nvPicPr>
          <p:cNvPr id="7" name="图片 6">
            <a:extLst>
              <a:ext uri="{FF2B5EF4-FFF2-40B4-BE49-F238E27FC236}">
                <a16:creationId xmlns:a16="http://schemas.microsoft.com/office/drawing/2014/main" id="{CFCB1618-EB7D-3D7C-9607-79A9B6ED378E}"/>
              </a:ext>
            </a:extLst>
          </p:cNvPr>
          <p:cNvPicPr>
            <a:picLocks noChangeAspect="1"/>
          </p:cNvPicPr>
          <p:nvPr/>
        </p:nvPicPr>
        <p:blipFill>
          <a:blip r:embed="rId4"/>
          <a:stretch>
            <a:fillRect/>
          </a:stretch>
        </p:blipFill>
        <p:spPr>
          <a:xfrm>
            <a:off x="412317" y="3612437"/>
            <a:ext cx="9371178" cy="3034707"/>
          </a:xfrm>
          <a:prstGeom prst="rect">
            <a:avLst/>
          </a:prstGeom>
        </p:spPr>
      </p:pic>
    </p:spTree>
    <p:extLst>
      <p:ext uri="{BB962C8B-B14F-4D97-AF65-F5344CB8AC3E}">
        <p14:creationId xmlns:p14="http://schemas.microsoft.com/office/powerpoint/2010/main" val="516377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317" y="1120538"/>
            <a:ext cx="1106256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Vector stores</a:t>
            </a: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75830176-49B8-FCD0-EC61-6171F052063A}"/>
              </a:ext>
            </a:extLst>
          </p:cNvPr>
          <p:cNvPicPr>
            <a:picLocks noChangeAspect="1"/>
          </p:cNvPicPr>
          <p:nvPr/>
        </p:nvPicPr>
        <p:blipFill>
          <a:blip r:embed="rId4"/>
          <a:stretch>
            <a:fillRect/>
          </a:stretch>
        </p:blipFill>
        <p:spPr>
          <a:xfrm>
            <a:off x="269978" y="1934742"/>
            <a:ext cx="5404366" cy="4230531"/>
          </a:xfrm>
          <a:prstGeom prst="rect">
            <a:avLst/>
          </a:prstGeom>
        </p:spPr>
      </p:pic>
      <p:pic>
        <p:nvPicPr>
          <p:cNvPr id="9" name="图片 8">
            <a:extLst>
              <a:ext uri="{FF2B5EF4-FFF2-40B4-BE49-F238E27FC236}">
                <a16:creationId xmlns:a16="http://schemas.microsoft.com/office/drawing/2014/main" id="{49E40E1B-F4DC-475C-F134-DA40DF6F2CAF}"/>
              </a:ext>
            </a:extLst>
          </p:cNvPr>
          <p:cNvPicPr>
            <a:picLocks noChangeAspect="1"/>
          </p:cNvPicPr>
          <p:nvPr/>
        </p:nvPicPr>
        <p:blipFill>
          <a:blip r:embed="rId5"/>
          <a:stretch>
            <a:fillRect/>
          </a:stretch>
        </p:blipFill>
        <p:spPr>
          <a:xfrm>
            <a:off x="5943600" y="1888105"/>
            <a:ext cx="5986460" cy="4277168"/>
          </a:xfrm>
          <a:prstGeom prst="rect">
            <a:avLst/>
          </a:prstGeom>
        </p:spPr>
      </p:pic>
      <p:sp>
        <p:nvSpPr>
          <p:cNvPr id="10" name="文本框 9">
            <a:extLst>
              <a:ext uri="{FF2B5EF4-FFF2-40B4-BE49-F238E27FC236}">
                <a16:creationId xmlns:a16="http://schemas.microsoft.com/office/drawing/2014/main" id="{CA310059-C996-93E6-9F49-81A625749FA9}"/>
              </a:ext>
            </a:extLst>
          </p:cNvPr>
          <p:cNvSpPr txBox="1"/>
          <p:nvPr/>
        </p:nvSpPr>
        <p:spPr>
          <a:xfrm>
            <a:off x="412317" y="1565795"/>
            <a:ext cx="2031325" cy="369332"/>
          </a:xfrm>
          <a:prstGeom prst="rect">
            <a:avLst/>
          </a:prstGeom>
          <a:noFill/>
        </p:spPr>
        <p:txBody>
          <a:bodyPr wrap="none" rtlCol="0">
            <a:spAutoFit/>
          </a:bodyPr>
          <a:lstStyle/>
          <a:p>
            <a:r>
              <a:rPr kumimoji="1" lang="zh-CN" altLang="en-US" dirty="0"/>
              <a:t>加载到向量数据库</a:t>
            </a:r>
          </a:p>
        </p:txBody>
      </p:sp>
      <p:sp>
        <p:nvSpPr>
          <p:cNvPr id="11" name="文本框 10">
            <a:extLst>
              <a:ext uri="{FF2B5EF4-FFF2-40B4-BE49-F238E27FC236}">
                <a16:creationId xmlns:a16="http://schemas.microsoft.com/office/drawing/2014/main" id="{F0DEFE88-2517-E2BD-D4A6-70D4B32D033E}"/>
              </a:ext>
            </a:extLst>
          </p:cNvPr>
          <p:cNvSpPr txBox="1"/>
          <p:nvPr/>
        </p:nvSpPr>
        <p:spPr>
          <a:xfrm>
            <a:off x="6096000" y="1489870"/>
            <a:ext cx="2068195" cy="369332"/>
          </a:xfrm>
          <a:prstGeom prst="rect">
            <a:avLst/>
          </a:prstGeom>
          <a:noFill/>
        </p:spPr>
        <p:txBody>
          <a:bodyPr wrap="none" rtlCol="0">
            <a:spAutoFit/>
          </a:bodyPr>
          <a:lstStyle/>
          <a:p>
            <a:r>
              <a:rPr kumimoji="1" lang="zh-CN" altLang="en-US" dirty="0"/>
              <a:t>从向量数据库查询</a:t>
            </a:r>
          </a:p>
        </p:txBody>
      </p:sp>
    </p:spTree>
    <p:extLst>
      <p:ext uri="{BB962C8B-B14F-4D97-AF65-F5344CB8AC3E}">
        <p14:creationId xmlns:p14="http://schemas.microsoft.com/office/powerpoint/2010/main" val="748056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317" y="1120538"/>
            <a:ext cx="1106256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Retrievers</a:t>
            </a: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a:extLst>
              <a:ext uri="{FF2B5EF4-FFF2-40B4-BE49-F238E27FC236}">
                <a16:creationId xmlns:a16="http://schemas.microsoft.com/office/drawing/2014/main" id="{CA310059-C996-93E6-9F49-81A625749FA9}"/>
              </a:ext>
            </a:extLst>
          </p:cNvPr>
          <p:cNvSpPr txBox="1"/>
          <p:nvPr/>
        </p:nvSpPr>
        <p:spPr>
          <a:xfrm>
            <a:off x="412318" y="1565795"/>
            <a:ext cx="11062566" cy="646331"/>
          </a:xfrm>
          <a:prstGeom prst="rect">
            <a:avLst/>
          </a:prstGeom>
          <a:noFill/>
        </p:spPr>
        <p:txBody>
          <a:bodyPr wrap="square" rtlCol="0">
            <a:spAutoFit/>
          </a:bodyPr>
          <a:lstStyle/>
          <a:p>
            <a:r>
              <a:rPr lang="en-US" altLang="zh-CN" b="0" i="0" dirty="0">
                <a:solidFill>
                  <a:srgbClr val="374151"/>
                </a:solidFill>
                <a:effectLst/>
                <a:latin typeface="Söhne"/>
              </a:rPr>
              <a:t>“Retriever”</a:t>
            </a:r>
            <a:r>
              <a:rPr lang="zh-CN" altLang="en-US" b="0" i="0" dirty="0">
                <a:solidFill>
                  <a:srgbClr val="374151"/>
                </a:solidFill>
                <a:effectLst/>
                <a:latin typeface="Söhne"/>
              </a:rPr>
              <a:t>是一个接口，它可以根据非结构化查询返回文档。它比向量存储（</a:t>
            </a:r>
            <a:r>
              <a:rPr lang="en-US" altLang="zh-CN" b="0" i="0" dirty="0">
                <a:solidFill>
                  <a:srgbClr val="374151"/>
                </a:solidFill>
                <a:effectLst/>
                <a:latin typeface="Söhne"/>
              </a:rPr>
              <a:t>Vector Store</a:t>
            </a:r>
            <a:r>
              <a:rPr lang="zh-CN" altLang="en-US" b="0" i="0" dirty="0">
                <a:solidFill>
                  <a:srgbClr val="374151"/>
                </a:solidFill>
                <a:effectLst/>
                <a:latin typeface="Söhne"/>
              </a:rPr>
              <a:t>）更为通用。</a:t>
            </a:r>
            <a:r>
              <a:rPr lang="en-US" altLang="zh-CN" b="0" i="0" dirty="0">
                <a:solidFill>
                  <a:srgbClr val="374151"/>
                </a:solidFill>
                <a:effectLst/>
                <a:latin typeface="Söhne"/>
              </a:rPr>
              <a:t>Retriever</a:t>
            </a:r>
            <a:r>
              <a:rPr lang="zh-CN" altLang="en-US" b="0" i="0" dirty="0">
                <a:solidFill>
                  <a:srgbClr val="374151"/>
                </a:solidFill>
                <a:effectLst/>
                <a:latin typeface="Söhne"/>
              </a:rPr>
              <a:t>不需要存储文档，只需要返回（或检索）文档。向量存储可以作为</a:t>
            </a:r>
            <a:r>
              <a:rPr lang="en-US" altLang="zh-CN" b="0" i="0" dirty="0">
                <a:solidFill>
                  <a:srgbClr val="374151"/>
                </a:solidFill>
                <a:effectLst/>
                <a:latin typeface="Söhne"/>
              </a:rPr>
              <a:t>Retriever</a:t>
            </a:r>
            <a:r>
              <a:rPr lang="zh-CN" altLang="en-US" b="0" i="0" dirty="0">
                <a:solidFill>
                  <a:srgbClr val="374151"/>
                </a:solidFill>
                <a:effectLst/>
                <a:latin typeface="Söhne"/>
              </a:rPr>
              <a:t>的基础</a:t>
            </a:r>
            <a:r>
              <a:rPr lang="zh-CN" altLang="en-US" dirty="0">
                <a:solidFill>
                  <a:srgbClr val="374151"/>
                </a:solidFill>
                <a:latin typeface="Söhne"/>
              </a:rPr>
              <a:t>。</a:t>
            </a:r>
            <a:endParaRPr lang="en-US" altLang="zh-CN" b="0" i="0" dirty="0">
              <a:solidFill>
                <a:srgbClr val="374151"/>
              </a:solidFill>
              <a:effectLst/>
              <a:latin typeface="Söhne"/>
            </a:endParaRPr>
          </a:p>
        </p:txBody>
      </p:sp>
      <p:pic>
        <p:nvPicPr>
          <p:cNvPr id="5" name="图片 4">
            <a:extLst>
              <a:ext uri="{FF2B5EF4-FFF2-40B4-BE49-F238E27FC236}">
                <a16:creationId xmlns:a16="http://schemas.microsoft.com/office/drawing/2014/main" id="{41B33244-8576-E6A3-05DA-77F1FDF883B2}"/>
              </a:ext>
            </a:extLst>
          </p:cNvPr>
          <p:cNvPicPr>
            <a:picLocks noChangeAspect="1"/>
          </p:cNvPicPr>
          <p:nvPr/>
        </p:nvPicPr>
        <p:blipFill>
          <a:blip r:embed="rId4"/>
          <a:stretch>
            <a:fillRect/>
          </a:stretch>
        </p:blipFill>
        <p:spPr>
          <a:xfrm>
            <a:off x="524384" y="2288051"/>
            <a:ext cx="6670965" cy="4511498"/>
          </a:xfrm>
          <a:prstGeom prst="rect">
            <a:avLst/>
          </a:prstGeom>
        </p:spPr>
      </p:pic>
    </p:spTree>
    <p:extLst>
      <p:ext uri="{BB962C8B-B14F-4D97-AF65-F5344CB8AC3E}">
        <p14:creationId xmlns:p14="http://schemas.microsoft.com/office/powerpoint/2010/main" val="1638898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317" y="924236"/>
            <a:ext cx="1106256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Chains</a:t>
            </a: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a:extLst>
              <a:ext uri="{FF2B5EF4-FFF2-40B4-BE49-F238E27FC236}">
                <a16:creationId xmlns:a16="http://schemas.microsoft.com/office/drawing/2014/main" id="{CA310059-C996-93E6-9F49-81A625749FA9}"/>
              </a:ext>
            </a:extLst>
          </p:cNvPr>
          <p:cNvSpPr txBox="1"/>
          <p:nvPr/>
        </p:nvSpPr>
        <p:spPr>
          <a:xfrm>
            <a:off x="412317" y="1383814"/>
            <a:ext cx="11062566" cy="2554545"/>
          </a:xfrm>
          <a:prstGeom prst="rect">
            <a:avLst/>
          </a:prstGeom>
          <a:noFill/>
        </p:spPr>
        <p:txBody>
          <a:bodyPr wrap="square" rtlCol="0">
            <a:spAutoFit/>
          </a:bodyPr>
          <a:lstStyle/>
          <a:p>
            <a:r>
              <a:rPr lang="en-US" altLang="zh-CN" sz="1600" dirty="0">
                <a:solidFill>
                  <a:srgbClr val="374151"/>
                </a:solidFill>
                <a:effectLst/>
                <a:latin typeface="Alibaba PuHuiTi R" pitchFamily="18" charset="-122"/>
                <a:ea typeface="Alibaba PuHuiTi R" pitchFamily="18" charset="-122"/>
                <a:cs typeface="Alibaba PuHuiTi R" pitchFamily="18" charset="-122"/>
              </a:rPr>
              <a:t>Chain</a:t>
            </a:r>
            <a:r>
              <a:rPr lang="zh-CN" altLang="en-US" sz="1600" dirty="0">
                <a:solidFill>
                  <a:srgbClr val="374151"/>
                </a:solidFill>
                <a:effectLst/>
                <a:latin typeface="Alibaba PuHuiTi R" pitchFamily="18" charset="-122"/>
                <a:ea typeface="Alibaba PuHuiTi R" pitchFamily="18" charset="-122"/>
                <a:cs typeface="Alibaba PuHuiTi R" pitchFamily="18" charset="-122"/>
              </a:rPr>
              <a:t>是一种用于构建复杂</a:t>
            </a:r>
            <a:r>
              <a:rPr lang="en-US" altLang="zh-CN" sz="1600" dirty="0">
                <a:solidFill>
                  <a:srgbClr val="374151"/>
                </a:solidFill>
                <a:effectLst/>
                <a:latin typeface="Alibaba PuHuiTi R" pitchFamily="18" charset="-122"/>
                <a:ea typeface="Alibaba PuHuiTi R" pitchFamily="18" charset="-122"/>
                <a:cs typeface="Alibaba PuHuiTi R" pitchFamily="18" charset="-122"/>
              </a:rPr>
              <a:t>LLM</a:t>
            </a:r>
            <a:r>
              <a:rPr lang="zh-CN" altLang="en-US" sz="1600" dirty="0">
                <a:solidFill>
                  <a:srgbClr val="374151"/>
                </a:solidFill>
                <a:effectLst/>
                <a:latin typeface="Alibaba PuHuiTi R" pitchFamily="18" charset="-122"/>
                <a:ea typeface="Alibaba PuHuiTi R" pitchFamily="18" charset="-122"/>
                <a:cs typeface="Alibaba PuHuiTi R" pitchFamily="18" charset="-122"/>
              </a:rPr>
              <a:t>应用的工具，</a:t>
            </a:r>
            <a:r>
              <a:rPr lang="zh-CN" altLang="en-US" sz="1600" dirty="0">
                <a:solidFill>
                  <a:srgbClr val="374151"/>
                </a:solidFill>
                <a:latin typeface="Alibaba PuHuiTi R" pitchFamily="18" charset="-122"/>
                <a:ea typeface="Alibaba PuHuiTi R" pitchFamily="18" charset="-122"/>
                <a:cs typeface="Alibaba PuHuiTi R" pitchFamily="18" charset="-122"/>
              </a:rPr>
              <a:t>有时候我们做的应用不是简单的输入输出，可能是多步，也可能有分支，</a:t>
            </a:r>
            <a:r>
              <a:rPr lang="en-US" altLang="zh-CN" sz="1600" dirty="0">
                <a:solidFill>
                  <a:srgbClr val="374151"/>
                </a:solidFill>
                <a:latin typeface="Alibaba PuHuiTi R" pitchFamily="18" charset="-122"/>
                <a:ea typeface="Alibaba PuHuiTi R" pitchFamily="18" charset="-122"/>
                <a:cs typeface="Alibaba PuHuiTi R" pitchFamily="18" charset="-122"/>
              </a:rPr>
              <a:t>Chains</a:t>
            </a:r>
            <a:r>
              <a:rPr lang="zh-CN" altLang="en-US" sz="1600" dirty="0">
                <a:solidFill>
                  <a:srgbClr val="374151"/>
                </a:solidFill>
                <a:effectLst/>
                <a:latin typeface="Alibaba PuHuiTi R" pitchFamily="18" charset="-122"/>
                <a:ea typeface="Alibaba PuHuiTi R" pitchFamily="18" charset="-122"/>
                <a:cs typeface="Alibaba PuHuiTi R" pitchFamily="18" charset="-122"/>
              </a:rPr>
              <a:t>可以将多个语言模型（</a:t>
            </a:r>
            <a:r>
              <a:rPr lang="en-US" altLang="zh-CN" sz="1600" dirty="0">
                <a:solidFill>
                  <a:srgbClr val="374151"/>
                </a:solidFill>
                <a:effectLst/>
                <a:latin typeface="Alibaba PuHuiTi R" pitchFamily="18" charset="-122"/>
                <a:ea typeface="Alibaba PuHuiTi R" pitchFamily="18" charset="-122"/>
                <a:cs typeface="Alibaba PuHuiTi R" pitchFamily="18" charset="-122"/>
              </a:rPr>
              <a:t>LLMs</a:t>
            </a:r>
            <a:r>
              <a:rPr lang="zh-CN" altLang="en-US" sz="1600" dirty="0">
                <a:solidFill>
                  <a:srgbClr val="374151"/>
                </a:solidFill>
                <a:effectLst/>
                <a:latin typeface="Alibaba PuHuiTi R" pitchFamily="18" charset="-122"/>
                <a:ea typeface="Alibaba PuHuiTi R" pitchFamily="18" charset="-122"/>
                <a:cs typeface="Alibaba PuHuiTi R" pitchFamily="18" charset="-122"/>
              </a:rPr>
              <a:t>）或其他组件链接在一起。</a:t>
            </a:r>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a:p>
            <a:r>
              <a:rPr lang="zh-CN" altLang="en-US" sz="1600" dirty="0">
                <a:solidFill>
                  <a:srgbClr val="374151"/>
                </a:solidFill>
                <a:effectLst/>
                <a:latin typeface="Alibaba PuHuiTi R" pitchFamily="18" charset="-122"/>
                <a:ea typeface="Alibaba PuHuiTi R" pitchFamily="18" charset="-122"/>
                <a:cs typeface="Alibaba PuHuiTi R" pitchFamily="18" charset="-122"/>
              </a:rPr>
              <a:t>目前内置的几种常用</a:t>
            </a:r>
            <a:r>
              <a:rPr lang="en-US" altLang="zh-CN" sz="1600" dirty="0">
                <a:solidFill>
                  <a:srgbClr val="374151"/>
                </a:solidFill>
                <a:effectLst/>
                <a:latin typeface="Alibaba PuHuiTi R" pitchFamily="18" charset="-122"/>
                <a:ea typeface="Alibaba PuHuiTi R" pitchFamily="18" charset="-122"/>
                <a:cs typeface="Alibaba PuHuiTi R" pitchFamily="18" charset="-122"/>
              </a:rPr>
              <a:t>Chain</a:t>
            </a:r>
            <a:r>
              <a:rPr lang="zh-CN" altLang="en-US" sz="1600" dirty="0">
                <a:solidFill>
                  <a:srgbClr val="374151"/>
                </a:solidFill>
                <a:effectLst/>
                <a:latin typeface="Alibaba PuHuiTi R" pitchFamily="18" charset="-122"/>
                <a:ea typeface="Alibaba PuHuiTi R" pitchFamily="18" charset="-122"/>
                <a:cs typeface="Alibaba PuHuiTi R" pitchFamily="18" charset="-122"/>
              </a:rPr>
              <a:t>：</a:t>
            </a:r>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a:p>
            <a:pPr marL="285750" indent="-285750">
              <a:buFont typeface="Arial" panose="020B0604020202020204" pitchFamily="34" charset="0"/>
              <a:buChar char="•"/>
            </a:pPr>
            <a:r>
              <a:rPr lang="en-US" altLang="zh-CN" sz="1600" dirty="0" err="1">
                <a:effectLst/>
                <a:latin typeface="Alibaba PuHuiTi R" pitchFamily="18" charset="-122"/>
                <a:ea typeface="Alibaba PuHuiTi R" pitchFamily="18" charset="-122"/>
                <a:cs typeface="Alibaba PuHuiTi R" pitchFamily="18" charset="-122"/>
              </a:rPr>
              <a:t>LLMChain</a:t>
            </a:r>
            <a:r>
              <a:rPr lang="zh-CN" altLang="en-US" sz="1600" dirty="0">
                <a:solidFill>
                  <a:srgbClr val="374151"/>
                </a:solidFill>
                <a:effectLst/>
                <a:latin typeface="Alibaba PuHuiTi R" pitchFamily="18" charset="-122"/>
                <a:ea typeface="Alibaba PuHuiTi R" pitchFamily="18" charset="-122"/>
                <a:cs typeface="Alibaba PuHuiTi R" pitchFamily="18" charset="-122"/>
              </a:rPr>
              <a:t>：这是一个简单的链，由</a:t>
            </a:r>
            <a:r>
              <a:rPr lang="en-US" altLang="zh-CN" sz="1600" dirty="0" err="1">
                <a:solidFill>
                  <a:srgbClr val="374151"/>
                </a:solidFill>
                <a:effectLst/>
                <a:latin typeface="Alibaba PuHuiTi R" pitchFamily="18" charset="-122"/>
                <a:ea typeface="Alibaba PuHuiTi R" pitchFamily="18" charset="-122"/>
                <a:cs typeface="Alibaba PuHuiTi R" pitchFamily="18" charset="-122"/>
              </a:rPr>
              <a:t>PromptTemplate</a:t>
            </a:r>
            <a:r>
              <a:rPr lang="zh-CN" altLang="en-US" sz="1600" dirty="0">
                <a:solidFill>
                  <a:srgbClr val="374151"/>
                </a:solidFill>
                <a:effectLst/>
                <a:latin typeface="Alibaba PuHuiTi R" pitchFamily="18" charset="-122"/>
                <a:ea typeface="Alibaba PuHuiTi R" pitchFamily="18" charset="-122"/>
                <a:cs typeface="Alibaba PuHuiTi R" pitchFamily="18" charset="-122"/>
              </a:rPr>
              <a:t>和</a:t>
            </a:r>
            <a:r>
              <a:rPr lang="en-US" altLang="zh-CN" sz="1600" dirty="0">
                <a:solidFill>
                  <a:srgbClr val="374151"/>
                </a:solidFill>
                <a:effectLst/>
                <a:latin typeface="Alibaba PuHuiTi R" pitchFamily="18" charset="-122"/>
                <a:ea typeface="Alibaba PuHuiTi R" pitchFamily="18" charset="-122"/>
                <a:cs typeface="Alibaba PuHuiTi R" pitchFamily="18" charset="-122"/>
              </a:rPr>
              <a:t>LLM</a:t>
            </a:r>
            <a:r>
              <a:rPr lang="zh-CN" altLang="en-US" sz="1600" dirty="0">
                <a:solidFill>
                  <a:srgbClr val="374151"/>
                </a:solidFill>
                <a:effectLst/>
                <a:latin typeface="Alibaba PuHuiTi R" pitchFamily="18" charset="-122"/>
                <a:ea typeface="Alibaba PuHuiTi R" pitchFamily="18" charset="-122"/>
                <a:cs typeface="Alibaba PuHuiTi R" pitchFamily="18" charset="-122"/>
              </a:rPr>
              <a:t>组成，它使用提供的输入键值格式化提示模板，将格式化的字符串传递给</a:t>
            </a:r>
            <a:r>
              <a:rPr lang="en-US" altLang="zh-CN" sz="1600" dirty="0">
                <a:solidFill>
                  <a:srgbClr val="374151"/>
                </a:solidFill>
                <a:effectLst/>
                <a:latin typeface="Alibaba PuHuiTi R" pitchFamily="18" charset="-122"/>
                <a:ea typeface="Alibaba PuHuiTi R" pitchFamily="18" charset="-122"/>
                <a:cs typeface="Alibaba PuHuiTi R" pitchFamily="18" charset="-122"/>
              </a:rPr>
              <a:t>LLM</a:t>
            </a:r>
            <a:r>
              <a:rPr lang="zh-CN" altLang="en-US" sz="1600" dirty="0">
                <a:solidFill>
                  <a:srgbClr val="374151"/>
                </a:solidFill>
                <a:effectLst/>
                <a:latin typeface="Alibaba PuHuiTi R" pitchFamily="18" charset="-122"/>
                <a:ea typeface="Alibaba PuHuiTi R" pitchFamily="18" charset="-122"/>
                <a:cs typeface="Alibaba PuHuiTi R" pitchFamily="18" charset="-122"/>
              </a:rPr>
              <a:t>，并返回</a:t>
            </a:r>
            <a:r>
              <a:rPr lang="en-US" altLang="zh-CN" sz="1600" dirty="0">
                <a:solidFill>
                  <a:srgbClr val="374151"/>
                </a:solidFill>
                <a:effectLst/>
                <a:latin typeface="Alibaba PuHuiTi R" pitchFamily="18" charset="-122"/>
                <a:ea typeface="Alibaba PuHuiTi R" pitchFamily="18" charset="-122"/>
                <a:cs typeface="Alibaba PuHuiTi R" pitchFamily="18" charset="-122"/>
              </a:rPr>
              <a:t>LLM</a:t>
            </a:r>
            <a:r>
              <a:rPr lang="zh-CN" altLang="en-US" sz="1600" dirty="0">
                <a:solidFill>
                  <a:srgbClr val="374151"/>
                </a:solidFill>
                <a:effectLst/>
                <a:latin typeface="Alibaba PuHuiTi R" pitchFamily="18" charset="-122"/>
                <a:ea typeface="Alibaba PuHuiTi R" pitchFamily="18" charset="-122"/>
                <a:cs typeface="Alibaba PuHuiTi R" pitchFamily="18" charset="-122"/>
              </a:rPr>
              <a:t>的输出。</a:t>
            </a:r>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a:p>
            <a:pPr marL="285750" indent="-285750">
              <a:buFont typeface="Arial" panose="020B0604020202020204" pitchFamily="34" charset="0"/>
              <a:buChar char="•"/>
            </a:pPr>
            <a:r>
              <a:rPr lang="en-US" altLang="zh-CN" sz="1600" dirty="0" err="1">
                <a:effectLst/>
                <a:latin typeface="Alibaba PuHuiTi R" pitchFamily="18" charset="-122"/>
                <a:ea typeface="Alibaba PuHuiTi R" pitchFamily="18" charset="-122"/>
                <a:cs typeface="Alibaba PuHuiTi R" pitchFamily="18" charset="-122"/>
              </a:rPr>
              <a:t>RouterChain</a:t>
            </a:r>
            <a:r>
              <a:rPr lang="zh-CN" altLang="en-US" sz="1600" dirty="0">
                <a:solidFill>
                  <a:srgbClr val="374151"/>
                </a:solidFill>
                <a:latin typeface="Alibaba PuHuiTi R" pitchFamily="18" charset="-122"/>
                <a:ea typeface="Alibaba PuHuiTi R" pitchFamily="18" charset="-122"/>
                <a:cs typeface="Alibaba PuHuiTi R" pitchFamily="18" charset="-122"/>
              </a:rPr>
              <a:t>：</a:t>
            </a:r>
            <a:r>
              <a:rPr lang="zh-CN" altLang="en-US" sz="1600" dirty="0">
                <a:solidFill>
                  <a:srgbClr val="374151"/>
                </a:solidFill>
                <a:effectLst/>
                <a:latin typeface="Alibaba PuHuiTi R" pitchFamily="18" charset="-122"/>
                <a:ea typeface="Alibaba PuHuiTi R" pitchFamily="18" charset="-122"/>
                <a:cs typeface="Alibaba PuHuiTi R" pitchFamily="18" charset="-122"/>
              </a:rPr>
              <a:t>一种创建动态选择给定输入使用的下一个链的链的范例。路由链由两部分组成：</a:t>
            </a:r>
            <a:r>
              <a:rPr lang="en-US" altLang="zh-CN" sz="1600" dirty="0" err="1">
                <a:solidFill>
                  <a:srgbClr val="374151"/>
                </a:solidFill>
                <a:effectLst/>
                <a:latin typeface="Alibaba PuHuiTi R" pitchFamily="18" charset="-122"/>
                <a:ea typeface="Alibaba PuHuiTi R" pitchFamily="18" charset="-122"/>
                <a:cs typeface="Alibaba PuHuiTi R" pitchFamily="18" charset="-122"/>
              </a:rPr>
              <a:t>RouterChain</a:t>
            </a:r>
            <a:r>
              <a:rPr lang="zh-CN" altLang="en-US" sz="1600" dirty="0">
                <a:solidFill>
                  <a:srgbClr val="374151"/>
                </a:solidFill>
                <a:effectLst/>
                <a:latin typeface="Alibaba PuHuiTi R" pitchFamily="18" charset="-122"/>
                <a:ea typeface="Alibaba PuHuiTi R" pitchFamily="18" charset="-122"/>
                <a:cs typeface="Alibaba PuHuiTi R" pitchFamily="18" charset="-122"/>
              </a:rPr>
              <a:t>本身（负责选择要调用的下一个链）和目标链（路由链可以路由到的链）。</a:t>
            </a:r>
            <a:endParaRPr lang="en-US" altLang="zh-CN" sz="1600" dirty="0">
              <a:solidFill>
                <a:srgbClr val="374151"/>
              </a:solidFill>
              <a:latin typeface="Alibaba PuHuiTi R" pitchFamily="18" charset="-122"/>
              <a:ea typeface="Alibaba PuHuiTi R" pitchFamily="18" charset="-122"/>
              <a:cs typeface="Alibaba PuHuiTi R" pitchFamily="18" charset="-122"/>
            </a:endParaRPr>
          </a:p>
          <a:p>
            <a:pPr marL="285750" indent="-285750">
              <a:buFont typeface="Arial" panose="020B0604020202020204" pitchFamily="34" charset="0"/>
              <a:buChar char="•"/>
            </a:pPr>
            <a:r>
              <a:rPr lang="en-US" altLang="zh-CN" sz="1600" dirty="0">
                <a:effectLst/>
                <a:latin typeface="Alibaba PuHuiTi R" pitchFamily="18" charset="-122"/>
                <a:ea typeface="Alibaba PuHuiTi R" pitchFamily="18" charset="-122"/>
                <a:cs typeface="Alibaba PuHuiTi R" pitchFamily="18" charset="-122"/>
              </a:rPr>
              <a:t>Sequential</a:t>
            </a:r>
            <a:r>
              <a:rPr lang="zh-CN" altLang="en-US" sz="1600" dirty="0">
                <a:effectLst/>
                <a:latin typeface="Alibaba PuHuiTi R" pitchFamily="18" charset="-122"/>
                <a:ea typeface="Alibaba PuHuiTi R" pitchFamily="18" charset="-122"/>
                <a:cs typeface="Alibaba PuHuiTi R" pitchFamily="18" charset="-122"/>
              </a:rPr>
              <a:t> </a:t>
            </a:r>
            <a:r>
              <a:rPr lang="en-US" altLang="zh-CN" sz="1600" dirty="0">
                <a:effectLst/>
                <a:latin typeface="Alibaba PuHuiTi R" pitchFamily="18" charset="-122"/>
                <a:ea typeface="Alibaba PuHuiTi R" pitchFamily="18" charset="-122"/>
                <a:cs typeface="Alibaba PuHuiTi R" pitchFamily="18" charset="-122"/>
              </a:rPr>
              <a:t>Chains:</a:t>
            </a:r>
          </a:p>
          <a:p>
            <a:pPr marL="742950" lvl="1" indent="-285750">
              <a:buFont typeface="Arial" panose="020B0604020202020204" pitchFamily="34" charset="0"/>
              <a:buChar char="•"/>
            </a:pPr>
            <a:r>
              <a:rPr lang="en-US" altLang="zh-CN" sz="1600" dirty="0" err="1">
                <a:effectLst/>
                <a:latin typeface="Alibaba PuHuiTi R" pitchFamily="18" charset="-122"/>
                <a:ea typeface="Alibaba PuHuiTi R" pitchFamily="18" charset="-122"/>
                <a:cs typeface="Alibaba PuHuiTi R" pitchFamily="18" charset="-122"/>
              </a:rPr>
              <a:t>SequentialChain</a:t>
            </a:r>
            <a:r>
              <a:rPr lang="zh-CN" altLang="en-US" sz="1600" dirty="0">
                <a:solidFill>
                  <a:srgbClr val="374151"/>
                </a:solidFill>
                <a:effectLst/>
                <a:latin typeface="Alibaba PuHuiTi R" pitchFamily="18" charset="-122"/>
                <a:ea typeface="Alibaba PuHuiTi R" pitchFamily="18" charset="-122"/>
                <a:cs typeface="Alibaba PuHuiTi R" pitchFamily="18" charset="-122"/>
              </a:rPr>
              <a:t>：允许有多个输入</a:t>
            </a:r>
            <a:r>
              <a:rPr lang="en-US" altLang="zh-CN" sz="1600" dirty="0">
                <a:solidFill>
                  <a:srgbClr val="374151"/>
                </a:solidFill>
                <a:effectLst/>
                <a:latin typeface="Alibaba PuHuiTi R" pitchFamily="18" charset="-122"/>
                <a:ea typeface="Alibaba PuHuiTi R" pitchFamily="18" charset="-122"/>
                <a:cs typeface="Alibaba PuHuiTi R" pitchFamily="18" charset="-122"/>
              </a:rPr>
              <a:t>/</a:t>
            </a:r>
            <a:r>
              <a:rPr lang="zh-CN" altLang="en-US" sz="1600" dirty="0">
                <a:solidFill>
                  <a:srgbClr val="374151"/>
                </a:solidFill>
                <a:effectLst/>
                <a:latin typeface="Alibaba PuHuiTi R" pitchFamily="18" charset="-122"/>
                <a:ea typeface="Alibaba PuHuiTi R" pitchFamily="18" charset="-122"/>
                <a:cs typeface="Alibaba PuHuiTi R" pitchFamily="18" charset="-122"/>
              </a:rPr>
              <a:t>输出。顺序链允许你连接多个链并将它们组合成执行某些特定场景的管道。</a:t>
            </a:r>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a:p>
            <a:pPr marL="742950" lvl="1" indent="-285750">
              <a:buFont typeface="Arial" panose="020B0604020202020204" pitchFamily="34" charset="0"/>
              <a:buChar char="•"/>
            </a:pPr>
            <a:r>
              <a:rPr lang="en-US" altLang="zh-CN" sz="1600" dirty="0" err="1">
                <a:effectLst/>
                <a:latin typeface="Alibaba PuHuiTi R" pitchFamily="18" charset="-122"/>
                <a:ea typeface="Alibaba PuHuiTi R" pitchFamily="18" charset="-122"/>
                <a:cs typeface="Alibaba PuHuiTi R" pitchFamily="18" charset="-122"/>
              </a:rPr>
              <a:t>SimpleSequentialChain</a:t>
            </a:r>
            <a:r>
              <a:rPr lang="zh-CN" altLang="en-US" sz="1600" dirty="0">
                <a:solidFill>
                  <a:srgbClr val="374151"/>
                </a:solidFill>
                <a:effectLst/>
                <a:latin typeface="Alibaba PuHuiTi R" pitchFamily="18" charset="-122"/>
                <a:ea typeface="Alibaba PuHuiTi R" pitchFamily="18" charset="-122"/>
                <a:cs typeface="Alibaba PuHuiTi R" pitchFamily="18" charset="-122"/>
              </a:rPr>
              <a:t>：每个步骤都有一个单一的输入</a:t>
            </a:r>
            <a:r>
              <a:rPr lang="en-US" altLang="zh-CN" sz="1600" dirty="0">
                <a:solidFill>
                  <a:srgbClr val="374151"/>
                </a:solidFill>
                <a:effectLst/>
                <a:latin typeface="Alibaba PuHuiTi R" pitchFamily="18" charset="-122"/>
                <a:ea typeface="Alibaba PuHuiTi R" pitchFamily="18" charset="-122"/>
                <a:cs typeface="Alibaba PuHuiTi R" pitchFamily="18" charset="-122"/>
              </a:rPr>
              <a:t>/</a:t>
            </a:r>
            <a:r>
              <a:rPr lang="zh-CN" altLang="en-US" sz="1600" dirty="0">
                <a:solidFill>
                  <a:srgbClr val="374151"/>
                </a:solidFill>
                <a:effectLst/>
                <a:latin typeface="Alibaba PuHuiTi R" pitchFamily="18" charset="-122"/>
                <a:ea typeface="Alibaba PuHuiTi R" pitchFamily="18" charset="-122"/>
                <a:cs typeface="Alibaba PuHuiTi R" pitchFamily="18" charset="-122"/>
              </a:rPr>
              <a:t>输出，一个步骤的输出是下一个步骤的输入。</a:t>
            </a:r>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p:txBody>
      </p:sp>
      <p:pic>
        <p:nvPicPr>
          <p:cNvPr id="9" name="图片 8">
            <a:extLst>
              <a:ext uri="{FF2B5EF4-FFF2-40B4-BE49-F238E27FC236}">
                <a16:creationId xmlns:a16="http://schemas.microsoft.com/office/drawing/2014/main" id="{89A9CABE-E8E9-A2D7-D536-77D23908120C}"/>
              </a:ext>
            </a:extLst>
          </p:cNvPr>
          <p:cNvPicPr>
            <a:picLocks noChangeAspect="1"/>
          </p:cNvPicPr>
          <p:nvPr/>
        </p:nvPicPr>
        <p:blipFill>
          <a:blip r:embed="rId4"/>
          <a:stretch>
            <a:fillRect/>
          </a:stretch>
        </p:blipFill>
        <p:spPr>
          <a:xfrm>
            <a:off x="4330259" y="4156770"/>
            <a:ext cx="3283797" cy="2510440"/>
          </a:xfrm>
          <a:prstGeom prst="rect">
            <a:avLst/>
          </a:prstGeom>
        </p:spPr>
      </p:pic>
      <p:pic>
        <p:nvPicPr>
          <p:cNvPr id="11" name="图片 10">
            <a:extLst>
              <a:ext uri="{FF2B5EF4-FFF2-40B4-BE49-F238E27FC236}">
                <a16:creationId xmlns:a16="http://schemas.microsoft.com/office/drawing/2014/main" id="{74119C41-B30A-02B7-3487-BE054753C044}"/>
              </a:ext>
            </a:extLst>
          </p:cNvPr>
          <p:cNvPicPr>
            <a:picLocks noChangeAspect="1"/>
          </p:cNvPicPr>
          <p:nvPr/>
        </p:nvPicPr>
        <p:blipFill>
          <a:blip r:embed="rId5"/>
          <a:stretch>
            <a:fillRect/>
          </a:stretch>
        </p:blipFill>
        <p:spPr>
          <a:xfrm>
            <a:off x="7853984" y="4156914"/>
            <a:ext cx="4018573" cy="2499800"/>
          </a:xfrm>
          <a:prstGeom prst="rect">
            <a:avLst/>
          </a:prstGeom>
        </p:spPr>
      </p:pic>
      <p:pic>
        <p:nvPicPr>
          <p:cNvPr id="12" name="图片 11">
            <a:extLst>
              <a:ext uri="{FF2B5EF4-FFF2-40B4-BE49-F238E27FC236}">
                <a16:creationId xmlns:a16="http://schemas.microsoft.com/office/drawing/2014/main" id="{ECB2E2DA-77A5-5B58-08D6-F6111A75B11E}"/>
              </a:ext>
            </a:extLst>
          </p:cNvPr>
          <p:cNvPicPr>
            <a:picLocks noChangeAspect="1"/>
          </p:cNvPicPr>
          <p:nvPr/>
        </p:nvPicPr>
        <p:blipFill>
          <a:blip r:embed="rId6"/>
          <a:stretch>
            <a:fillRect/>
          </a:stretch>
        </p:blipFill>
        <p:spPr>
          <a:xfrm>
            <a:off x="412317" y="4156770"/>
            <a:ext cx="3438977" cy="2499944"/>
          </a:xfrm>
          <a:prstGeom prst="rect">
            <a:avLst/>
          </a:prstGeom>
        </p:spPr>
      </p:pic>
    </p:spTree>
    <p:extLst>
      <p:ext uri="{BB962C8B-B14F-4D97-AF65-F5344CB8AC3E}">
        <p14:creationId xmlns:p14="http://schemas.microsoft.com/office/powerpoint/2010/main" val="1853014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7316"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235770" y="818956"/>
            <a:ext cx="1106256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Chains</a:t>
            </a: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41A3BF92-0B2B-E37E-6EAE-517B826F627C}"/>
              </a:ext>
            </a:extLst>
          </p:cNvPr>
          <p:cNvPicPr>
            <a:picLocks noChangeAspect="1"/>
          </p:cNvPicPr>
          <p:nvPr/>
        </p:nvPicPr>
        <p:blipFill>
          <a:blip r:embed="rId4"/>
          <a:stretch>
            <a:fillRect/>
          </a:stretch>
        </p:blipFill>
        <p:spPr>
          <a:xfrm>
            <a:off x="235770" y="1537235"/>
            <a:ext cx="5595188" cy="5163980"/>
          </a:xfrm>
          <a:prstGeom prst="rect">
            <a:avLst/>
          </a:prstGeom>
        </p:spPr>
      </p:pic>
      <p:pic>
        <p:nvPicPr>
          <p:cNvPr id="11" name="图片 10">
            <a:extLst>
              <a:ext uri="{FF2B5EF4-FFF2-40B4-BE49-F238E27FC236}">
                <a16:creationId xmlns:a16="http://schemas.microsoft.com/office/drawing/2014/main" id="{AC6CBA9E-3BAF-3532-E79C-8999D33C1731}"/>
              </a:ext>
            </a:extLst>
          </p:cNvPr>
          <p:cNvPicPr>
            <a:picLocks noChangeAspect="1"/>
          </p:cNvPicPr>
          <p:nvPr/>
        </p:nvPicPr>
        <p:blipFill>
          <a:blip r:embed="rId5"/>
          <a:stretch>
            <a:fillRect/>
          </a:stretch>
        </p:blipFill>
        <p:spPr>
          <a:xfrm>
            <a:off x="6001141" y="1537235"/>
            <a:ext cx="6004813" cy="5163980"/>
          </a:xfrm>
          <a:prstGeom prst="rect">
            <a:avLst/>
          </a:prstGeom>
        </p:spPr>
      </p:pic>
      <p:sp>
        <p:nvSpPr>
          <p:cNvPr id="12" name="文本框 11">
            <a:extLst>
              <a:ext uri="{FF2B5EF4-FFF2-40B4-BE49-F238E27FC236}">
                <a16:creationId xmlns:a16="http://schemas.microsoft.com/office/drawing/2014/main" id="{28995D02-7122-D38F-96ED-DEA6B4B53117}"/>
              </a:ext>
            </a:extLst>
          </p:cNvPr>
          <p:cNvSpPr txBox="1"/>
          <p:nvPr/>
        </p:nvSpPr>
        <p:spPr>
          <a:xfrm>
            <a:off x="6092342" y="1170100"/>
            <a:ext cx="184731" cy="646331"/>
          </a:xfrm>
          <a:prstGeom prst="rect">
            <a:avLst/>
          </a:prstGeom>
          <a:noFill/>
        </p:spPr>
        <p:txBody>
          <a:bodyPr wrap="none" rtlCol="0">
            <a:spAutoFit/>
          </a:bodyPr>
          <a:lstStyle/>
          <a:p>
            <a:endParaRPr lang="en-US" altLang="zh-CN" sz="1800" dirty="0">
              <a:effectLst/>
              <a:latin typeface="Alibaba PuHuiTi R" pitchFamily="18" charset="-122"/>
              <a:ea typeface="Alibaba PuHuiTi R" pitchFamily="18" charset="-122"/>
              <a:cs typeface="Alibaba PuHuiTi R" pitchFamily="18" charset="-122"/>
            </a:endParaRPr>
          </a:p>
          <a:p>
            <a:endParaRPr kumimoji="1" lang="zh-CN" altLang="en-US" dirty="0">
              <a:latin typeface="Alibaba PuHuiTi R" pitchFamily="18" charset="-122"/>
              <a:ea typeface="Alibaba PuHuiTi R" pitchFamily="18" charset="-122"/>
              <a:cs typeface="Alibaba PuHuiTi R" pitchFamily="18" charset="-122"/>
            </a:endParaRPr>
          </a:p>
        </p:txBody>
      </p:sp>
      <p:sp>
        <p:nvSpPr>
          <p:cNvPr id="14" name="文本框 13">
            <a:extLst>
              <a:ext uri="{FF2B5EF4-FFF2-40B4-BE49-F238E27FC236}">
                <a16:creationId xmlns:a16="http://schemas.microsoft.com/office/drawing/2014/main" id="{1D996C33-7373-AE4B-7E50-8F9CC2790CC2}"/>
              </a:ext>
            </a:extLst>
          </p:cNvPr>
          <p:cNvSpPr txBox="1"/>
          <p:nvPr/>
        </p:nvSpPr>
        <p:spPr>
          <a:xfrm>
            <a:off x="235770" y="1166247"/>
            <a:ext cx="4097597" cy="646331"/>
          </a:xfrm>
          <a:prstGeom prst="rect">
            <a:avLst/>
          </a:prstGeom>
          <a:noFill/>
        </p:spPr>
        <p:txBody>
          <a:bodyPr wrap="none" rtlCol="0">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sz="1800" dirty="0" err="1">
                <a:effectLst/>
                <a:latin typeface="Alibaba PuHuiTi R" pitchFamily="18" charset="-122"/>
                <a:ea typeface="Alibaba PuHuiTi R" pitchFamily="18" charset="-122"/>
                <a:cs typeface="Alibaba PuHuiTi R" pitchFamily="18" charset="-122"/>
              </a:rPr>
              <a:t>LLMChain</a:t>
            </a:r>
            <a:r>
              <a:rPr lang="zh-CN" altLang="en-US" sz="1800" dirty="0">
                <a:effectLst/>
                <a:latin typeface="Alibaba PuHuiTi R" pitchFamily="18" charset="-122"/>
                <a:ea typeface="Alibaba PuHuiTi R" pitchFamily="18" charset="-122"/>
                <a:cs typeface="Alibaba PuHuiTi R" pitchFamily="18" charset="-122"/>
              </a:rPr>
              <a:t> </a:t>
            </a:r>
            <a:r>
              <a:rPr lang="en-US" altLang="zh-CN" sz="1800" dirty="0">
                <a:effectLst/>
                <a:latin typeface="Alibaba PuHuiTi R" pitchFamily="18" charset="-122"/>
                <a:ea typeface="Alibaba PuHuiTi R" pitchFamily="18" charset="-122"/>
                <a:cs typeface="Alibaba PuHuiTi R" pitchFamily="18" charset="-122"/>
              </a:rPr>
              <a:t>+</a:t>
            </a:r>
            <a:r>
              <a:rPr lang="zh-CN" altLang="en-US" sz="1800" dirty="0">
                <a:effectLst/>
                <a:latin typeface="Alibaba PuHuiTi R" pitchFamily="18" charset="-122"/>
                <a:ea typeface="Alibaba PuHuiTi R" pitchFamily="18" charset="-122"/>
                <a:cs typeface="Alibaba PuHuiTi R" pitchFamily="18" charset="-122"/>
              </a:rPr>
              <a:t> </a:t>
            </a:r>
            <a:r>
              <a:rPr lang="en-US" altLang="zh-CN" sz="1800" dirty="0" err="1">
                <a:effectLst/>
                <a:latin typeface="Alibaba PuHuiTi R" pitchFamily="18" charset="-122"/>
                <a:ea typeface="Alibaba PuHuiTi R" pitchFamily="18" charset="-122"/>
                <a:cs typeface="Alibaba PuHuiTi R" pitchFamily="18" charset="-122"/>
              </a:rPr>
              <a:t>SimpleSequentialChain</a:t>
            </a:r>
            <a:endParaRPr lang="en-US" altLang="zh-CN" dirty="0">
              <a:solidFill>
                <a:srgbClr val="FF6026"/>
              </a:solidFill>
              <a:latin typeface="Alibaba PuHuiTi R" pitchFamily="18" charset="-122"/>
              <a:ea typeface="Alibaba PuHuiTi R" pitchFamily="18" charset="-122"/>
              <a:cs typeface="Alibaba PuHuiTi R" pitchFamily="18" charset="-122"/>
            </a:endParaRPr>
          </a:p>
          <a:p>
            <a:endParaRPr kumimoji="1" lang="zh-CN" altLang="en-US" dirty="0"/>
          </a:p>
        </p:txBody>
      </p:sp>
    </p:spTree>
    <p:extLst>
      <p:ext uri="{BB962C8B-B14F-4D97-AF65-F5344CB8AC3E}">
        <p14:creationId xmlns:p14="http://schemas.microsoft.com/office/powerpoint/2010/main" val="286893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7D13A33-CA24-0965-3215-D93396DC1C62}"/>
              </a:ext>
            </a:extLst>
          </p:cNvPr>
          <p:cNvSpPr txBox="1"/>
          <p:nvPr/>
        </p:nvSpPr>
        <p:spPr>
          <a:xfrm>
            <a:off x="460561" y="2858574"/>
            <a:ext cx="7762314" cy="630942"/>
          </a:xfrm>
          <a:prstGeom prst="rect">
            <a:avLst/>
          </a:prstGeom>
          <a:noFill/>
        </p:spPr>
        <p:txBody>
          <a:bodyPr wrap="square">
            <a:spAutoFit/>
          </a:bodyPr>
          <a:lstStyle/>
          <a:p>
            <a:r>
              <a:rPr lang="zh-CN" altLang="en-US" sz="3500">
                <a:solidFill>
                  <a:schemeClr val="bg1"/>
                </a:solidFill>
                <a:latin typeface="Alibaba PuHuiTi M" pitchFamily="18" charset="-122"/>
                <a:ea typeface="Alibaba PuHuiTi M" pitchFamily="18" charset="-122"/>
                <a:cs typeface="Alibaba PuHuiTi M" pitchFamily="18" charset="-122"/>
              </a:rPr>
              <a:t>封面标题最多不得超过十五个字符</a:t>
            </a:r>
          </a:p>
        </p:txBody>
      </p:sp>
      <p:sp>
        <p:nvSpPr>
          <p:cNvPr id="11" name="文本框 10">
            <a:extLst>
              <a:ext uri="{FF2B5EF4-FFF2-40B4-BE49-F238E27FC236}">
                <a16:creationId xmlns:a16="http://schemas.microsoft.com/office/drawing/2014/main" id="{5607AD57-FC3A-DFFC-159A-9C2A62310B4F}"/>
              </a:ext>
            </a:extLst>
          </p:cNvPr>
          <p:cNvSpPr txBox="1"/>
          <p:nvPr/>
        </p:nvSpPr>
        <p:spPr>
          <a:xfrm>
            <a:off x="462311" y="3475302"/>
            <a:ext cx="6122772" cy="369332"/>
          </a:xfrm>
          <a:prstGeom prst="rect">
            <a:avLst/>
          </a:prstGeom>
          <a:noFill/>
        </p:spPr>
        <p:txBody>
          <a:bodyPr wrap="square">
            <a:spAutoFit/>
          </a:bodyPr>
          <a:lstStyle/>
          <a:p>
            <a:r>
              <a:rPr lang="zh-CN" altLang="en-US">
                <a:solidFill>
                  <a:schemeClr val="bg1"/>
                </a:solidFill>
                <a:latin typeface="Alibaba PuHuiTi R" pitchFamily="18" charset="-122"/>
                <a:ea typeface="Alibaba PuHuiTi R" pitchFamily="18" charset="-122"/>
                <a:cs typeface="Alibaba PuHuiTi R" pitchFamily="18" charset="-122"/>
              </a:rPr>
              <a:t>副标题字符可控制在10-20个字符内</a:t>
            </a:r>
          </a:p>
        </p:txBody>
      </p:sp>
      <p:pic>
        <p:nvPicPr>
          <p:cNvPr id="12" name="图片 11">
            <a:extLst>
              <a:ext uri="{FF2B5EF4-FFF2-40B4-BE49-F238E27FC236}">
                <a16:creationId xmlns:a16="http://schemas.microsoft.com/office/drawing/2014/main" id="{ECF93273-061E-09A9-33B0-FD4AF1B74A8C}"/>
              </a:ext>
            </a:extLst>
          </p:cNvPr>
          <p:cNvPicPr>
            <a:picLocks noChangeAspect="1"/>
          </p:cNvPicPr>
          <p:nvPr/>
        </p:nvPicPr>
        <p:blipFill>
          <a:blip r:embed="rId2"/>
          <a:stretch>
            <a:fillRect/>
          </a:stretch>
        </p:blipFill>
        <p:spPr>
          <a:xfrm>
            <a:off x="520886" y="4871163"/>
            <a:ext cx="403039" cy="409539"/>
          </a:xfrm>
          <a:prstGeom prst="rect">
            <a:avLst/>
          </a:prstGeom>
        </p:spPr>
      </p:pic>
      <p:pic>
        <p:nvPicPr>
          <p:cNvPr id="14" name="图片 13">
            <a:extLst>
              <a:ext uri="{FF2B5EF4-FFF2-40B4-BE49-F238E27FC236}">
                <a16:creationId xmlns:a16="http://schemas.microsoft.com/office/drawing/2014/main" id="{68D63E28-1694-9349-92BB-4E50637A8599}"/>
              </a:ext>
            </a:extLst>
          </p:cNvPr>
          <p:cNvPicPr>
            <a:picLocks noChangeAspect="1"/>
          </p:cNvPicPr>
          <p:nvPr/>
        </p:nvPicPr>
        <p:blipFill>
          <a:blip r:embed="rId3"/>
          <a:stretch>
            <a:fillRect/>
          </a:stretch>
        </p:blipFill>
        <p:spPr>
          <a:xfrm>
            <a:off x="440309" y="6189578"/>
            <a:ext cx="2898343" cy="529873"/>
          </a:xfrm>
          <a:prstGeom prst="rect">
            <a:avLst/>
          </a:prstGeom>
        </p:spPr>
      </p:pic>
      <p:pic>
        <p:nvPicPr>
          <p:cNvPr id="2" name="图片 1">
            <a:extLst>
              <a:ext uri="{FF2B5EF4-FFF2-40B4-BE49-F238E27FC236}">
                <a16:creationId xmlns:a16="http://schemas.microsoft.com/office/drawing/2014/main" id="{E9A87FFF-5E21-3B20-77D4-890C6384E5D8}"/>
              </a:ext>
            </a:extLst>
          </p:cNvPr>
          <p:cNvPicPr>
            <a:picLocks noChangeAspect="1"/>
          </p:cNvPicPr>
          <p:nvPr/>
        </p:nvPicPr>
        <p:blipFill>
          <a:blip r:embed="rId4"/>
          <a:stretch>
            <a:fillRect/>
          </a:stretch>
        </p:blipFill>
        <p:spPr>
          <a:xfrm>
            <a:off x="-38843" y="-23247"/>
            <a:ext cx="12269686" cy="6904494"/>
          </a:xfrm>
          <a:prstGeom prst="rect">
            <a:avLst/>
          </a:prstGeom>
        </p:spPr>
      </p:pic>
      <p:sp>
        <p:nvSpPr>
          <p:cNvPr id="6" name="文本框 5">
            <a:extLst>
              <a:ext uri="{FF2B5EF4-FFF2-40B4-BE49-F238E27FC236}">
                <a16:creationId xmlns:a16="http://schemas.microsoft.com/office/drawing/2014/main" id="{71611184-6927-3CCD-FA2F-F4FD9790CC90}"/>
              </a:ext>
            </a:extLst>
          </p:cNvPr>
          <p:cNvSpPr txBox="1"/>
          <p:nvPr/>
        </p:nvSpPr>
        <p:spPr>
          <a:xfrm>
            <a:off x="376809" y="1204258"/>
            <a:ext cx="1070991" cy="600164"/>
          </a:xfrm>
          <a:prstGeom prst="rect">
            <a:avLst/>
          </a:prstGeom>
          <a:noFill/>
        </p:spPr>
        <p:txBody>
          <a:bodyPr wrap="square">
            <a:spAutoFit/>
          </a:bodyPr>
          <a:lstStyle/>
          <a:p>
            <a:r>
              <a:rPr lang="zh-CN" altLang="en-US" sz="3300">
                <a:solidFill>
                  <a:schemeClr val="bg1"/>
                </a:solidFill>
                <a:latin typeface="Alibaba PuHuiTi M" pitchFamily="18" charset="-122"/>
                <a:ea typeface="Alibaba PuHuiTi M" pitchFamily="18" charset="-122"/>
                <a:cs typeface="Alibaba PuHuiTi M" pitchFamily="18" charset="-122"/>
              </a:rPr>
              <a:t>目录</a:t>
            </a:r>
          </a:p>
        </p:txBody>
      </p:sp>
      <p:sp>
        <p:nvSpPr>
          <p:cNvPr id="8" name="文本框 7">
            <a:extLst>
              <a:ext uri="{FF2B5EF4-FFF2-40B4-BE49-F238E27FC236}">
                <a16:creationId xmlns:a16="http://schemas.microsoft.com/office/drawing/2014/main" id="{1685B5A3-7555-3F1C-9661-3BDFDB0BB7DE}"/>
              </a:ext>
            </a:extLst>
          </p:cNvPr>
          <p:cNvSpPr txBox="1"/>
          <p:nvPr/>
        </p:nvSpPr>
        <p:spPr>
          <a:xfrm>
            <a:off x="395714" y="1764800"/>
            <a:ext cx="2463396" cy="369332"/>
          </a:xfrm>
          <a:prstGeom prst="rect">
            <a:avLst/>
          </a:prstGeom>
          <a:noFill/>
        </p:spPr>
        <p:txBody>
          <a:bodyPr wrap="square">
            <a:spAutoFit/>
          </a:bodyPr>
          <a:lstStyle/>
          <a:p>
            <a:r>
              <a:rPr lang="en-US" altLang="zh-CN">
                <a:solidFill>
                  <a:schemeClr val="bg1"/>
                </a:solidFill>
                <a:latin typeface="Alibaba PuHuiTi R" pitchFamily="18" charset="-122"/>
                <a:ea typeface="Alibaba PuHuiTi R" pitchFamily="18" charset="-122"/>
                <a:cs typeface="Alibaba PuHuiTi R" pitchFamily="18" charset="-122"/>
              </a:rPr>
              <a:t>CONTENT PAGE TITLE</a:t>
            </a:r>
            <a:endParaRPr lang="zh-CN" altLang="en-US">
              <a:solidFill>
                <a:schemeClr val="bg1"/>
              </a:solidFill>
              <a:latin typeface="Alibaba PuHuiTi R" pitchFamily="18" charset="-122"/>
              <a:ea typeface="Alibaba PuHuiTi R" pitchFamily="18" charset="-122"/>
              <a:cs typeface="Alibaba PuHuiTi R" pitchFamily="18" charset="-122"/>
            </a:endParaRPr>
          </a:p>
        </p:txBody>
      </p:sp>
      <p:grpSp>
        <p:nvGrpSpPr>
          <p:cNvPr id="31" name="组合 30">
            <a:extLst>
              <a:ext uri="{FF2B5EF4-FFF2-40B4-BE49-F238E27FC236}">
                <a16:creationId xmlns:a16="http://schemas.microsoft.com/office/drawing/2014/main" id="{42B2C504-7CB2-9B44-BAC6-8CDAD225E052}"/>
              </a:ext>
            </a:extLst>
          </p:cNvPr>
          <p:cNvGrpSpPr/>
          <p:nvPr/>
        </p:nvGrpSpPr>
        <p:grpSpPr>
          <a:xfrm>
            <a:off x="444408" y="3164385"/>
            <a:ext cx="2530612" cy="969557"/>
            <a:chOff x="444408" y="2856848"/>
            <a:chExt cx="2530612" cy="969557"/>
          </a:xfrm>
        </p:grpSpPr>
        <p:pic>
          <p:nvPicPr>
            <p:cNvPr id="9" name="图片 8">
              <a:extLst>
                <a:ext uri="{FF2B5EF4-FFF2-40B4-BE49-F238E27FC236}">
                  <a16:creationId xmlns:a16="http://schemas.microsoft.com/office/drawing/2014/main" id="{84B7BD96-94E3-540D-47E3-374C2EE13306}"/>
                </a:ext>
              </a:extLst>
            </p:cNvPr>
            <p:cNvPicPr>
              <a:picLocks noChangeAspect="1"/>
            </p:cNvPicPr>
            <p:nvPr/>
          </p:nvPicPr>
          <p:blipFill>
            <a:blip r:embed="rId2"/>
            <a:stretch>
              <a:fillRect/>
            </a:stretch>
          </p:blipFill>
          <p:spPr>
            <a:xfrm>
              <a:off x="682432" y="3122533"/>
              <a:ext cx="403039" cy="409539"/>
            </a:xfrm>
            <a:prstGeom prst="rect">
              <a:avLst/>
            </a:prstGeom>
          </p:spPr>
        </p:pic>
        <p:sp>
          <p:nvSpPr>
            <p:cNvPr id="15" name="文本框 14">
              <a:extLst>
                <a:ext uri="{FF2B5EF4-FFF2-40B4-BE49-F238E27FC236}">
                  <a16:creationId xmlns:a16="http://schemas.microsoft.com/office/drawing/2014/main" id="{7A9FF719-4FCB-6474-E8C4-F362FA794BC5}"/>
                </a:ext>
              </a:extLst>
            </p:cNvPr>
            <p:cNvSpPr txBox="1"/>
            <p:nvPr/>
          </p:nvSpPr>
          <p:spPr>
            <a:xfrm>
              <a:off x="444408" y="2856848"/>
              <a:ext cx="403040" cy="600164"/>
            </a:xfrm>
            <a:prstGeom prst="rect">
              <a:avLst/>
            </a:prstGeom>
            <a:noFill/>
          </p:spPr>
          <p:txBody>
            <a:bodyPr wrap="square">
              <a:spAutoFit/>
            </a:bodyPr>
            <a:lstStyle/>
            <a:p>
              <a:r>
                <a:rPr lang="en-US" altLang="zh-CN" sz="3300">
                  <a:solidFill>
                    <a:schemeClr val="bg1"/>
                  </a:solidFill>
                  <a:latin typeface="Alibaba PuHuiTi M" pitchFamily="18" charset="-122"/>
                  <a:ea typeface="Alibaba PuHuiTi M" pitchFamily="18" charset="-122"/>
                  <a:cs typeface="Alibaba PuHuiTi M" pitchFamily="18" charset="-122"/>
                </a:rPr>
                <a:t>1</a:t>
              </a:r>
              <a:endParaRPr lang="zh-CN" altLang="en-US" sz="3300">
                <a:solidFill>
                  <a:schemeClr val="bg1"/>
                </a:solidFill>
                <a:latin typeface="Alibaba PuHuiTi M" pitchFamily="18" charset="-122"/>
                <a:ea typeface="Alibaba PuHuiTi M" pitchFamily="18" charset="-122"/>
                <a:cs typeface="Alibaba PuHuiTi M" pitchFamily="18" charset="-122"/>
              </a:endParaRPr>
            </a:p>
          </p:txBody>
        </p:sp>
        <p:sp>
          <p:nvSpPr>
            <p:cNvPr id="18" name="文本框 17">
              <a:extLst>
                <a:ext uri="{FF2B5EF4-FFF2-40B4-BE49-F238E27FC236}">
                  <a16:creationId xmlns:a16="http://schemas.microsoft.com/office/drawing/2014/main" id="{430A7B28-8A2B-2017-A94A-F08FA5AED079}"/>
                </a:ext>
              </a:extLst>
            </p:cNvPr>
            <p:cNvSpPr txBox="1"/>
            <p:nvPr/>
          </p:nvSpPr>
          <p:spPr>
            <a:xfrm>
              <a:off x="853327" y="3226241"/>
              <a:ext cx="2121693" cy="600164"/>
            </a:xfrm>
            <a:prstGeom prst="rect">
              <a:avLst/>
            </a:prstGeom>
            <a:noFill/>
          </p:spPr>
          <p:txBody>
            <a:bodyPr wrap="square">
              <a:spAutoFit/>
            </a:bodyPr>
            <a:lstStyle/>
            <a:p>
              <a:r>
                <a:rPr lang="zh-CN" altLang="en-US" sz="3300" dirty="0">
                  <a:solidFill>
                    <a:schemeClr val="bg1"/>
                  </a:solidFill>
                  <a:latin typeface="Alibaba PuHuiTi M" pitchFamily="18" charset="-122"/>
                  <a:ea typeface="Alibaba PuHuiTi M" pitchFamily="18" charset="-122"/>
                  <a:cs typeface="Alibaba PuHuiTi M" pitchFamily="18" charset="-122"/>
                </a:rPr>
                <a:t>背景介绍</a:t>
              </a:r>
            </a:p>
          </p:txBody>
        </p:sp>
      </p:grpSp>
      <p:grpSp>
        <p:nvGrpSpPr>
          <p:cNvPr id="4" name="组合 3">
            <a:extLst>
              <a:ext uri="{FF2B5EF4-FFF2-40B4-BE49-F238E27FC236}">
                <a16:creationId xmlns:a16="http://schemas.microsoft.com/office/drawing/2014/main" id="{EDB23F54-2C40-29A4-BE2A-AE4605871D7C}"/>
              </a:ext>
            </a:extLst>
          </p:cNvPr>
          <p:cNvGrpSpPr/>
          <p:nvPr/>
        </p:nvGrpSpPr>
        <p:grpSpPr>
          <a:xfrm>
            <a:off x="3433243" y="3164385"/>
            <a:ext cx="2529005" cy="969557"/>
            <a:chOff x="4734679" y="2856848"/>
            <a:chExt cx="2529005" cy="969557"/>
          </a:xfrm>
        </p:grpSpPr>
        <p:pic>
          <p:nvPicPr>
            <p:cNvPr id="10" name="图片 9">
              <a:extLst>
                <a:ext uri="{FF2B5EF4-FFF2-40B4-BE49-F238E27FC236}">
                  <a16:creationId xmlns:a16="http://schemas.microsoft.com/office/drawing/2014/main" id="{C77DF717-1CB4-D02B-B33A-0134C841BE89}"/>
                </a:ext>
              </a:extLst>
            </p:cNvPr>
            <p:cNvPicPr>
              <a:picLocks noChangeAspect="1"/>
            </p:cNvPicPr>
            <p:nvPr/>
          </p:nvPicPr>
          <p:blipFill>
            <a:blip r:embed="rId2"/>
            <a:stretch>
              <a:fillRect/>
            </a:stretch>
          </p:blipFill>
          <p:spPr>
            <a:xfrm>
              <a:off x="4956720" y="3122533"/>
              <a:ext cx="403039" cy="409539"/>
            </a:xfrm>
            <a:prstGeom prst="rect">
              <a:avLst/>
            </a:prstGeom>
          </p:spPr>
        </p:pic>
        <p:sp>
          <p:nvSpPr>
            <p:cNvPr id="16" name="文本框 15">
              <a:extLst>
                <a:ext uri="{FF2B5EF4-FFF2-40B4-BE49-F238E27FC236}">
                  <a16:creationId xmlns:a16="http://schemas.microsoft.com/office/drawing/2014/main" id="{D84595C0-EDCC-4B4D-8D1F-A96306EE785C}"/>
                </a:ext>
              </a:extLst>
            </p:cNvPr>
            <p:cNvSpPr txBox="1"/>
            <p:nvPr/>
          </p:nvSpPr>
          <p:spPr>
            <a:xfrm>
              <a:off x="4734679" y="2856848"/>
              <a:ext cx="403040" cy="600164"/>
            </a:xfrm>
            <a:prstGeom prst="rect">
              <a:avLst/>
            </a:prstGeom>
            <a:noFill/>
          </p:spPr>
          <p:txBody>
            <a:bodyPr wrap="square">
              <a:spAutoFit/>
            </a:bodyPr>
            <a:lstStyle/>
            <a:p>
              <a:r>
                <a:rPr lang="en-US" altLang="zh-CN" sz="3300" dirty="0">
                  <a:solidFill>
                    <a:schemeClr val="bg1"/>
                  </a:solidFill>
                  <a:latin typeface="Alibaba PuHuiTi M" pitchFamily="18" charset="-122"/>
                  <a:ea typeface="Alibaba PuHuiTi M" pitchFamily="18" charset="-122"/>
                  <a:cs typeface="Alibaba PuHuiTi M" pitchFamily="18" charset="-122"/>
                </a:rPr>
                <a:t>2</a:t>
              </a:r>
              <a:endParaRPr lang="zh-CN" altLang="en-US" sz="3300" dirty="0">
                <a:solidFill>
                  <a:schemeClr val="bg1"/>
                </a:solidFill>
                <a:latin typeface="Alibaba PuHuiTi M" pitchFamily="18" charset="-122"/>
                <a:ea typeface="Alibaba PuHuiTi M" pitchFamily="18" charset="-122"/>
                <a:cs typeface="Alibaba PuHuiTi M" pitchFamily="18" charset="-122"/>
              </a:endParaRPr>
            </a:p>
          </p:txBody>
        </p:sp>
        <p:sp>
          <p:nvSpPr>
            <p:cNvPr id="19" name="文本框 18">
              <a:extLst>
                <a:ext uri="{FF2B5EF4-FFF2-40B4-BE49-F238E27FC236}">
                  <a16:creationId xmlns:a16="http://schemas.microsoft.com/office/drawing/2014/main" id="{21031F48-508C-F17C-1C6B-47821036590C}"/>
                </a:ext>
              </a:extLst>
            </p:cNvPr>
            <p:cNvSpPr txBox="1"/>
            <p:nvPr/>
          </p:nvSpPr>
          <p:spPr>
            <a:xfrm>
              <a:off x="5141991" y="3226241"/>
              <a:ext cx="2121693" cy="600164"/>
            </a:xfrm>
            <a:prstGeom prst="rect">
              <a:avLst/>
            </a:prstGeom>
            <a:noFill/>
          </p:spPr>
          <p:txBody>
            <a:bodyPr wrap="square">
              <a:spAutoFit/>
            </a:bodyPr>
            <a:lstStyle/>
            <a:p>
              <a:r>
                <a:rPr lang="zh-CN" altLang="en-US" sz="3300" dirty="0">
                  <a:solidFill>
                    <a:schemeClr val="bg1"/>
                  </a:solidFill>
                  <a:latin typeface="Alibaba PuHuiTi M" pitchFamily="18" charset="-122"/>
                  <a:ea typeface="Alibaba PuHuiTi M" pitchFamily="18" charset="-122"/>
                  <a:cs typeface="Alibaba PuHuiTi M" pitchFamily="18" charset="-122"/>
                </a:rPr>
                <a:t>核心概念</a:t>
              </a:r>
            </a:p>
          </p:txBody>
        </p:sp>
      </p:grpSp>
      <p:grpSp>
        <p:nvGrpSpPr>
          <p:cNvPr id="20" name="组合 19">
            <a:extLst>
              <a:ext uri="{FF2B5EF4-FFF2-40B4-BE49-F238E27FC236}">
                <a16:creationId xmlns:a16="http://schemas.microsoft.com/office/drawing/2014/main" id="{74B604CF-2CBA-888A-8C25-A765E5D77F81}"/>
              </a:ext>
            </a:extLst>
          </p:cNvPr>
          <p:cNvGrpSpPr/>
          <p:nvPr/>
        </p:nvGrpSpPr>
        <p:grpSpPr>
          <a:xfrm>
            <a:off x="6420471" y="3164385"/>
            <a:ext cx="2518769" cy="969557"/>
            <a:chOff x="9072217" y="2856848"/>
            <a:chExt cx="2518769" cy="969557"/>
          </a:xfrm>
        </p:grpSpPr>
        <p:pic>
          <p:nvPicPr>
            <p:cNvPr id="13" name="图片 12">
              <a:extLst>
                <a:ext uri="{FF2B5EF4-FFF2-40B4-BE49-F238E27FC236}">
                  <a16:creationId xmlns:a16="http://schemas.microsoft.com/office/drawing/2014/main" id="{4C7F67DE-B6D7-6EC6-A7FD-945682347890}"/>
                </a:ext>
              </a:extLst>
            </p:cNvPr>
            <p:cNvPicPr>
              <a:picLocks noChangeAspect="1"/>
            </p:cNvPicPr>
            <p:nvPr/>
          </p:nvPicPr>
          <p:blipFill>
            <a:blip r:embed="rId2"/>
            <a:stretch>
              <a:fillRect/>
            </a:stretch>
          </p:blipFill>
          <p:spPr>
            <a:xfrm>
              <a:off x="9301892" y="3122533"/>
              <a:ext cx="403039" cy="409539"/>
            </a:xfrm>
            <a:prstGeom prst="rect">
              <a:avLst/>
            </a:prstGeom>
          </p:spPr>
        </p:pic>
        <p:sp>
          <p:nvSpPr>
            <p:cNvPr id="17" name="文本框 16">
              <a:extLst>
                <a:ext uri="{FF2B5EF4-FFF2-40B4-BE49-F238E27FC236}">
                  <a16:creationId xmlns:a16="http://schemas.microsoft.com/office/drawing/2014/main" id="{23FF32CF-C3E9-414B-72C4-D7E9AE9AC794}"/>
                </a:ext>
              </a:extLst>
            </p:cNvPr>
            <p:cNvSpPr txBox="1"/>
            <p:nvPr/>
          </p:nvSpPr>
          <p:spPr>
            <a:xfrm>
              <a:off x="9072217" y="2856848"/>
              <a:ext cx="403040" cy="600164"/>
            </a:xfrm>
            <a:prstGeom prst="rect">
              <a:avLst/>
            </a:prstGeom>
            <a:noFill/>
          </p:spPr>
          <p:txBody>
            <a:bodyPr wrap="square">
              <a:spAutoFit/>
            </a:bodyPr>
            <a:lstStyle/>
            <a:p>
              <a:r>
                <a:rPr lang="en-US" altLang="zh-CN" sz="3300" dirty="0">
                  <a:solidFill>
                    <a:schemeClr val="bg1"/>
                  </a:solidFill>
                  <a:latin typeface="Alibaba PuHuiTi M" pitchFamily="18" charset="-122"/>
                  <a:ea typeface="Alibaba PuHuiTi M" pitchFamily="18" charset="-122"/>
                  <a:cs typeface="Alibaba PuHuiTi M" pitchFamily="18" charset="-122"/>
                </a:rPr>
                <a:t>3</a:t>
              </a:r>
              <a:endParaRPr lang="zh-CN" altLang="en-US" sz="3300" dirty="0">
                <a:solidFill>
                  <a:schemeClr val="bg1"/>
                </a:solidFill>
                <a:latin typeface="Alibaba PuHuiTi M" pitchFamily="18" charset="-122"/>
                <a:ea typeface="Alibaba PuHuiTi M" pitchFamily="18" charset="-122"/>
                <a:cs typeface="Alibaba PuHuiTi M" pitchFamily="18" charset="-122"/>
              </a:endParaRPr>
            </a:p>
          </p:txBody>
        </p:sp>
        <p:sp>
          <p:nvSpPr>
            <p:cNvPr id="21" name="文本框 20">
              <a:extLst>
                <a:ext uri="{FF2B5EF4-FFF2-40B4-BE49-F238E27FC236}">
                  <a16:creationId xmlns:a16="http://schemas.microsoft.com/office/drawing/2014/main" id="{5A90B9D6-0FF4-CC9F-02FC-02C7C2830E7D}"/>
                </a:ext>
              </a:extLst>
            </p:cNvPr>
            <p:cNvSpPr txBox="1"/>
            <p:nvPr/>
          </p:nvSpPr>
          <p:spPr>
            <a:xfrm>
              <a:off x="9469293" y="3226241"/>
              <a:ext cx="2121693" cy="600164"/>
            </a:xfrm>
            <a:prstGeom prst="rect">
              <a:avLst/>
            </a:prstGeom>
            <a:noFill/>
          </p:spPr>
          <p:txBody>
            <a:bodyPr wrap="square">
              <a:spAutoFit/>
            </a:bodyPr>
            <a:lstStyle/>
            <a:p>
              <a:r>
                <a:rPr lang="zh-CN" altLang="en-US" sz="3300" dirty="0">
                  <a:solidFill>
                    <a:schemeClr val="bg1"/>
                  </a:solidFill>
                  <a:latin typeface="Alibaba PuHuiTi M" pitchFamily="18" charset="-122"/>
                  <a:ea typeface="Alibaba PuHuiTi M" pitchFamily="18" charset="-122"/>
                  <a:cs typeface="Alibaba PuHuiTi M" pitchFamily="18" charset="-122"/>
                </a:rPr>
                <a:t>应用案例</a:t>
              </a:r>
            </a:p>
          </p:txBody>
        </p:sp>
      </p:grpSp>
      <p:pic>
        <p:nvPicPr>
          <p:cNvPr id="25" name="图片 24">
            <a:extLst>
              <a:ext uri="{FF2B5EF4-FFF2-40B4-BE49-F238E27FC236}">
                <a16:creationId xmlns:a16="http://schemas.microsoft.com/office/drawing/2014/main" id="{CD1363E7-270E-50B8-27D4-59EC03F5CCFA}"/>
              </a:ext>
            </a:extLst>
          </p:cNvPr>
          <p:cNvPicPr>
            <a:picLocks noChangeAspect="1"/>
          </p:cNvPicPr>
          <p:nvPr/>
        </p:nvPicPr>
        <p:blipFill>
          <a:blip r:embed="rId5"/>
          <a:stretch>
            <a:fillRect/>
          </a:stretch>
        </p:blipFill>
        <p:spPr>
          <a:xfrm>
            <a:off x="420993" y="6185567"/>
            <a:ext cx="2963231" cy="541736"/>
          </a:xfrm>
          <a:prstGeom prst="rect">
            <a:avLst/>
          </a:prstGeom>
        </p:spPr>
      </p:pic>
      <p:pic>
        <p:nvPicPr>
          <p:cNvPr id="3" name="图片 2">
            <a:extLst>
              <a:ext uri="{FF2B5EF4-FFF2-40B4-BE49-F238E27FC236}">
                <a16:creationId xmlns:a16="http://schemas.microsoft.com/office/drawing/2014/main" id="{FD726A04-D38C-9D8C-7F7C-2D841FDB08A8}"/>
              </a:ext>
            </a:extLst>
          </p:cNvPr>
          <p:cNvPicPr>
            <a:picLocks noChangeAspect="1"/>
          </p:cNvPicPr>
          <p:nvPr/>
        </p:nvPicPr>
        <p:blipFill>
          <a:blip r:embed="rId6"/>
          <a:stretch>
            <a:fillRect/>
          </a:stretch>
        </p:blipFill>
        <p:spPr>
          <a:xfrm>
            <a:off x="524384" y="210856"/>
            <a:ext cx="10953514" cy="234401"/>
          </a:xfrm>
          <a:prstGeom prst="rect">
            <a:avLst/>
          </a:prstGeom>
        </p:spPr>
      </p:pic>
      <p:sp>
        <p:nvSpPr>
          <p:cNvPr id="26" name="文本框 24"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grpSp>
        <p:nvGrpSpPr>
          <p:cNvPr id="27" name="组合 26">
            <a:extLst>
              <a:ext uri="{FF2B5EF4-FFF2-40B4-BE49-F238E27FC236}">
                <a16:creationId xmlns:a16="http://schemas.microsoft.com/office/drawing/2014/main" id="{E481DA60-7E92-6EE9-1263-0DC7D1835D7C}"/>
              </a:ext>
            </a:extLst>
          </p:cNvPr>
          <p:cNvGrpSpPr/>
          <p:nvPr/>
        </p:nvGrpSpPr>
        <p:grpSpPr>
          <a:xfrm>
            <a:off x="9397464" y="3164385"/>
            <a:ext cx="2518769" cy="969557"/>
            <a:chOff x="9072217" y="2856848"/>
            <a:chExt cx="2518769" cy="969557"/>
          </a:xfrm>
        </p:grpSpPr>
        <p:pic>
          <p:nvPicPr>
            <p:cNvPr id="28" name="图片 27">
              <a:extLst>
                <a:ext uri="{FF2B5EF4-FFF2-40B4-BE49-F238E27FC236}">
                  <a16:creationId xmlns:a16="http://schemas.microsoft.com/office/drawing/2014/main" id="{228E5312-A82E-D2D9-7469-645D5FC85157}"/>
                </a:ext>
              </a:extLst>
            </p:cNvPr>
            <p:cNvPicPr>
              <a:picLocks noChangeAspect="1"/>
            </p:cNvPicPr>
            <p:nvPr/>
          </p:nvPicPr>
          <p:blipFill>
            <a:blip r:embed="rId2"/>
            <a:stretch>
              <a:fillRect/>
            </a:stretch>
          </p:blipFill>
          <p:spPr>
            <a:xfrm>
              <a:off x="9301892" y="3122533"/>
              <a:ext cx="403039" cy="409539"/>
            </a:xfrm>
            <a:prstGeom prst="rect">
              <a:avLst/>
            </a:prstGeom>
          </p:spPr>
        </p:pic>
        <p:sp>
          <p:nvSpPr>
            <p:cNvPr id="29" name="文本框 28">
              <a:extLst>
                <a:ext uri="{FF2B5EF4-FFF2-40B4-BE49-F238E27FC236}">
                  <a16:creationId xmlns:a16="http://schemas.microsoft.com/office/drawing/2014/main" id="{1C088431-154D-369A-38CD-FE65201B7D4E}"/>
                </a:ext>
              </a:extLst>
            </p:cNvPr>
            <p:cNvSpPr txBox="1"/>
            <p:nvPr/>
          </p:nvSpPr>
          <p:spPr>
            <a:xfrm>
              <a:off x="9072217" y="2856848"/>
              <a:ext cx="403040" cy="600164"/>
            </a:xfrm>
            <a:prstGeom prst="rect">
              <a:avLst/>
            </a:prstGeom>
            <a:noFill/>
          </p:spPr>
          <p:txBody>
            <a:bodyPr wrap="square">
              <a:spAutoFit/>
            </a:bodyPr>
            <a:lstStyle/>
            <a:p>
              <a:r>
                <a:rPr lang="en-US" altLang="zh-CN" sz="3300" dirty="0">
                  <a:solidFill>
                    <a:schemeClr val="bg1"/>
                  </a:solidFill>
                  <a:latin typeface="Alibaba PuHuiTi M" pitchFamily="18" charset="-122"/>
                  <a:ea typeface="Alibaba PuHuiTi M" pitchFamily="18" charset="-122"/>
                  <a:cs typeface="Alibaba PuHuiTi M" pitchFamily="18" charset="-122"/>
                </a:rPr>
                <a:t>4</a:t>
              </a:r>
              <a:endParaRPr lang="zh-CN" altLang="en-US" sz="3300" dirty="0">
                <a:solidFill>
                  <a:schemeClr val="bg1"/>
                </a:solidFill>
                <a:latin typeface="Alibaba PuHuiTi M" pitchFamily="18" charset="-122"/>
                <a:ea typeface="Alibaba PuHuiTi M" pitchFamily="18" charset="-122"/>
                <a:cs typeface="Alibaba PuHuiTi M" pitchFamily="18" charset="-122"/>
              </a:endParaRPr>
            </a:p>
          </p:txBody>
        </p:sp>
        <p:sp>
          <p:nvSpPr>
            <p:cNvPr id="30" name="文本框 29">
              <a:extLst>
                <a:ext uri="{FF2B5EF4-FFF2-40B4-BE49-F238E27FC236}">
                  <a16:creationId xmlns:a16="http://schemas.microsoft.com/office/drawing/2014/main" id="{FD9FCA68-6F64-BF5D-0FB9-6DE04143B883}"/>
                </a:ext>
              </a:extLst>
            </p:cNvPr>
            <p:cNvSpPr txBox="1"/>
            <p:nvPr/>
          </p:nvSpPr>
          <p:spPr>
            <a:xfrm>
              <a:off x="9469293" y="3226241"/>
              <a:ext cx="2121693" cy="600164"/>
            </a:xfrm>
            <a:prstGeom prst="rect">
              <a:avLst/>
            </a:prstGeom>
            <a:noFill/>
          </p:spPr>
          <p:txBody>
            <a:bodyPr wrap="square">
              <a:spAutoFit/>
            </a:bodyPr>
            <a:lstStyle/>
            <a:p>
              <a:r>
                <a:rPr lang="zh-CN" altLang="en-US" sz="3300" dirty="0">
                  <a:solidFill>
                    <a:schemeClr val="bg1"/>
                  </a:solidFill>
                  <a:latin typeface="Alibaba PuHuiTi M" pitchFamily="18" charset="-122"/>
                  <a:ea typeface="Alibaba PuHuiTi M" pitchFamily="18" charset="-122"/>
                  <a:cs typeface="Alibaba PuHuiTi M" pitchFamily="18" charset="-122"/>
                </a:rPr>
                <a:t>未来展望</a:t>
              </a:r>
            </a:p>
          </p:txBody>
        </p:sp>
      </p:grpSp>
    </p:spTree>
    <p:extLst>
      <p:ext uri="{BB962C8B-B14F-4D97-AF65-F5344CB8AC3E}">
        <p14:creationId xmlns:p14="http://schemas.microsoft.com/office/powerpoint/2010/main" val="939976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22585"/>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317" y="771125"/>
            <a:ext cx="1106256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Chains</a:t>
            </a: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a:extLst>
              <a:ext uri="{FF2B5EF4-FFF2-40B4-BE49-F238E27FC236}">
                <a16:creationId xmlns:a16="http://schemas.microsoft.com/office/drawing/2014/main" id="{CA310059-C996-93E6-9F49-81A625749FA9}"/>
              </a:ext>
            </a:extLst>
          </p:cNvPr>
          <p:cNvSpPr txBox="1"/>
          <p:nvPr/>
        </p:nvSpPr>
        <p:spPr>
          <a:xfrm>
            <a:off x="412318" y="1565795"/>
            <a:ext cx="11062566" cy="338554"/>
          </a:xfrm>
          <a:prstGeom prst="rect">
            <a:avLst/>
          </a:prstGeom>
          <a:noFill/>
        </p:spPr>
        <p:txBody>
          <a:bodyPr wrap="square" rtlCol="0">
            <a:spAutoFit/>
          </a:bodyPr>
          <a:lstStyle/>
          <a:p>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p:txBody>
      </p:sp>
      <p:pic>
        <p:nvPicPr>
          <p:cNvPr id="8" name="图片 7">
            <a:extLst>
              <a:ext uri="{FF2B5EF4-FFF2-40B4-BE49-F238E27FC236}">
                <a16:creationId xmlns:a16="http://schemas.microsoft.com/office/drawing/2014/main" id="{FA864DDB-76FA-71FA-DFD6-F5E79F5DD21F}"/>
              </a:ext>
            </a:extLst>
          </p:cNvPr>
          <p:cNvPicPr>
            <a:picLocks noChangeAspect="1"/>
          </p:cNvPicPr>
          <p:nvPr/>
        </p:nvPicPr>
        <p:blipFill>
          <a:blip r:embed="rId4"/>
          <a:stretch>
            <a:fillRect/>
          </a:stretch>
        </p:blipFill>
        <p:spPr>
          <a:xfrm>
            <a:off x="412317" y="1654595"/>
            <a:ext cx="6609830" cy="5194567"/>
          </a:xfrm>
          <a:prstGeom prst="rect">
            <a:avLst/>
          </a:prstGeom>
        </p:spPr>
      </p:pic>
      <p:pic>
        <p:nvPicPr>
          <p:cNvPr id="11" name="图片 10">
            <a:extLst>
              <a:ext uri="{FF2B5EF4-FFF2-40B4-BE49-F238E27FC236}">
                <a16:creationId xmlns:a16="http://schemas.microsoft.com/office/drawing/2014/main" id="{A4D09A9F-3680-FBD5-ECEC-6D70CCE80C5E}"/>
              </a:ext>
            </a:extLst>
          </p:cNvPr>
          <p:cNvPicPr>
            <a:picLocks noChangeAspect="1"/>
          </p:cNvPicPr>
          <p:nvPr/>
        </p:nvPicPr>
        <p:blipFill>
          <a:blip r:embed="rId5"/>
          <a:stretch>
            <a:fillRect/>
          </a:stretch>
        </p:blipFill>
        <p:spPr>
          <a:xfrm>
            <a:off x="6469342" y="1654595"/>
            <a:ext cx="5723133" cy="5180820"/>
          </a:xfrm>
          <a:prstGeom prst="rect">
            <a:avLst/>
          </a:prstGeom>
        </p:spPr>
      </p:pic>
      <p:sp>
        <p:nvSpPr>
          <p:cNvPr id="12" name="文本框 11">
            <a:extLst>
              <a:ext uri="{FF2B5EF4-FFF2-40B4-BE49-F238E27FC236}">
                <a16:creationId xmlns:a16="http://schemas.microsoft.com/office/drawing/2014/main" id="{9AF4AA37-64F4-4AB2-3527-2F45C0777335}"/>
              </a:ext>
            </a:extLst>
          </p:cNvPr>
          <p:cNvSpPr txBox="1"/>
          <p:nvPr/>
        </p:nvSpPr>
        <p:spPr>
          <a:xfrm>
            <a:off x="403972" y="1050826"/>
            <a:ext cx="11062566" cy="830997"/>
          </a:xfrm>
          <a:prstGeom prst="rect">
            <a:avLst/>
          </a:prstGeom>
          <a:noFill/>
        </p:spPr>
        <p:txBody>
          <a:bodyPr wrap="square" rtlCol="0">
            <a:spAutoFit/>
          </a:bodyPr>
          <a:lstStyle/>
          <a:p>
            <a:r>
              <a:rPr lang="zh-CN" altLang="en-US" sz="1600" dirty="0">
                <a:effectLst/>
                <a:latin typeface="Alibaba PuHuiTi R" pitchFamily="18" charset="-122"/>
                <a:ea typeface="Alibaba PuHuiTi R" pitchFamily="18" charset="-122"/>
                <a:cs typeface="Alibaba PuHuiTi R" pitchFamily="18" charset="-122"/>
              </a:rPr>
              <a:t>不是所有的链都是有固定的输入和输出，有时候中间的链需要多个输入，最终也有多个输出，这个时候考虑用</a:t>
            </a:r>
            <a:r>
              <a:rPr lang="en-US" altLang="zh-CN" sz="1600" dirty="0" err="1">
                <a:effectLst/>
                <a:latin typeface="Alibaba PuHuiTi R" pitchFamily="18" charset="-122"/>
                <a:ea typeface="Alibaba PuHuiTi R" pitchFamily="18" charset="-122"/>
                <a:cs typeface="Alibaba PuHuiTi R" pitchFamily="18" charset="-122"/>
              </a:rPr>
              <a:t>SequentialChain</a:t>
            </a:r>
            <a:endParaRPr lang="en-US" altLang="zh-CN" sz="1600" dirty="0">
              <a:effectLst/>
              <a:latin typeface="Alibaba PuHuiTi R" pitchFamily="18" charset="-122"/>
              <a:ea typeface="Alibaba PuHuiTi R" pitchFamily="18" charset="-122"/>
              <a:cs typeface="Alibaba PuHuiTi R" pitchFamily="18" charset="-122"/>
            </a:endParaRPr>
          </a:p>
          <a:p>
            <a:endParaRPr kumimoji="1" lang="zh-CN" altLang="en-US" sz="1600" dirty="0">
              <a:latin typeface="Alibaba PuHuiTi R" pitchFamily="18" charset="-122"/>
              <a:ea typeface="Alibaba PuHuiTi R" pitchFamily="18" charset="-122"/>
              <a:cs typeface="Alibaba PuHuiTi R" pitchFamily="18" charset="-122"/>
            </a:endParaRPr>
          </a:p>
        </p:txBody>
      </p:sp>
    </p:spTree>
    <p:extLst>
      <p:ext uri="{BB962C8B-B14F-4D97-AF65-F5344CB8AC3E}">
        <p14:creationId xmlns:p14="http://schemas.microsoft.com/office/powerpoint/2010/main" val="1070318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317" y="771125"/>
            <a:ext cx="1106256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Chains</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err="1">
                <a:solidFill>
                  <a:srgbClr val="FF6026"/>
                </a:solidFill>
                <a:latin typeface="Alibaba PuHuiTi R" pitchFamily="18" charset="-122"/>
                <a:ea typeface="Alibaba PuHuiTi R" pitchFamily="18" charset="-122"/>
                <a:cs typeface="Alibaba PuHuiTi R" pitchFamily="18" charset="-122"/>
              </a:rPr>
              <a:t>RouterChain</a:t>
            </a:r>
            <a:endParaRPr lang="en-US" altLang="zh-CN"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412317" y="224962"/>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a:extLst>
              <a:ext uri="{FF2B5EF4-FFF2-40B4-BE49-F238E27FC236}">
                <a16:creationId xmlns:a16="http://schemas.microsoft.com/office/drawing/2014/main" id="{CA310059-C996-93E6-9F49-81A625749FA9}"/>
              </a:ext>
            </a:extLst>
          </p:cNvPr>
          <p:cNvSpPr txBox="1"/>
          <p:nvPr/>
        </p:nvSpPr>
        <p:spPr>
          <a:xfrm>
            <a:off x="412318" y="1565795"/>
            <a:ext cx="11062566" cy="338554"/>
          </a:xfrm>
          <a:prstGeom prst="rect">
            <a:avLst/>
          </a:prstGeom>
          <a:noFill/>
        </p:spPr>
        <p:txBody>
          <a:bodyPr wrap="square" rtlCol="0">
            <a:spAutoFit/>
          </a:bodyPr>
          <a:lstStyle/>
          <a:p>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p:txBody>
      </p:sp>
      <p:sp>
        <p:nvSpPr>
          <p:cNvPr id="5" name="文本框 4">
            <a:extLst>
              <a:ext uri="{FF2B5EF4-FFF2-40B4-BE49-F238E27FC236}">
                <a16:creationId xmlns:a16="http://schemas.microsoft.com/office/drawing/2014/main" id="{1AD4EB2B-77F6-C310-A217-A55B7F11FF49}"/>
              </a:ext>
            </a:extLst>
          </p:cNvPr>
          <p:cNvSpPr txBox="1"/>
          <p:nvPr/>
        </p:nvSpPr>
        <p:spPr>
          <a:xfrm>
            <a:off x="412317" y="1201091"/>
            <a:ext cx="11326143" cy="1077218"/>
          </a:xfrm>
          <a:prstGeom prst="rect">
            <a:avLst/>
          </a:prstGeom>
          <a:noFill/>
        </p:spPr>
        <p:txBody>
          <a:bodyPr wrap="square" rtlCol="0">
            <a:spAutoFit/>
          </a:bodyPr>
          <a:lstStyle/>
          <a:p>
            <a:r>
              <a:rPr lang="zh-CN" altLang="en-US" sz="1600" dirty="0">
                <a:effectLst/>
                <a:latin typeface="Alibaba PuHuiTi R" pitchFamily="18" charset="-122"/>
                <a:ea typeface="Alibaba PuHuiTi R" pitchFamily="18" charset="-122"/>
                <a:cs typeface="Alibaba PuHuiTi R" pitchFamily="18" charset="-122"/>
              </a:rPr>
              <a:t>有时候单个串行的</a:t>
            </a:r>
            <a:r>
              <a:rPr lang="en-US" altLang="zh-CN" sz="1600" dirty="0">
                <a:effectLst/>
                <a:latin typeface="Alibaba PuHuiTi R" pitchFamily="18" charset="-122"/>
                <a:ea typeface="Alibaba PuHuiTi R" pitchFamily="18" charset="-122"/>
                <a:cs typeface="Alibaba PuHuiTi R" pitchFamily="18" charset="-122"/>
              </a:rPr>
              <a:t>Chain</a:t>
            </a:r>
            <a:r>
              <a:rPr lang="zh-CN" altLang="en-US" sz="1600" dirty="0">
                <a:effectLst/>
                <a:latin typeface="Alibaba PuHuiTi R" pitchFamily="18" charset="-122"/>
                <a:ea typeface="Alibaba PuHuiTi R" pitchFamily="18" charset="-122"/>
                <a:cs typeface="Alibaba PuHuiTi R" pitchFamily="18" charset="-122"/>
              </a:rPr>
              <a:t>不能满足我们的诉求，这个时候考虑使用</a:t>
            </a:r>
            <a:r>
              <a:rPr lang="en-US" altLang="zh-CN" sz="1600" dirty="0" err="1">
                <a:effectLst/>
                <a:latin typeface="Alibaba PuHuiTi R" pitchFamily="18" charset="-122"/>
                <a:ea typeface="Alibaba PuHuiTi R" pitchFamily="18" charset="-122"/>
                <a:cs typeface="Alibaba PuHuiTi R" pitchFamily="18" charset="-122"/>
              </a:rPr>
              <a:t>RouterChain</a:t>
            </a:r>
            <a:br>
              <a:rPr lang="en-US" altLang="zh-CN" sz="1600" dirty="0">
                <a:effectLst/>
                <a:latin typeface="Alibaba PuHuiTi R" pitchFamily="18" charset="-122"/>
                <a:ea typeface="Alibaba PuHuiTi R" pitchFamily="18" charset="-122"/>
                <a:cs typeface="Alibaba PuHuiTi R" pitchFamily="18" charset="-122"/>
              </a:rPr>
            </a:br>
            <a:r>
              <a:rPr lang="zh-CN" altLang="en-US" sz="1600" dirty="0">
                <a:effectLst/>
                <a:latin typeface="Alibaba PuHuiTi R" pitchFamily="18" charset="-122"/>
                <a:ea typeface="Alibaba PuHuiTi R" pitchFamily="18" charset="-122"/>
                <a:cs typeface="Alibaba PuHuiTi R" pitchFamily="18" charset="-122"/>
              </a:rPr>
              <a:t>它在一系列的链（</a:t>
            </a:r>
            <a:r>
              <a:rPr lang="en-US" altLang="zh-CN" sz="1600" dirty="0">
                <a:effectLst/>
                <a:latin typeface="Alibaba PuHuiTi R" pitchFamily="18" charset="-122"/>
                <a:ea typeface="Alibaba PuHuiTi R" pitchFamily="18" charset="-122"/>
                <a:cs typeface="Alibaba PuHuiTi R" pitchFamily="18" charset="-122"/>
              </a:rPr>
              <a:t>Chain</a:t>
            </a:r>
            <a:r>
              <a:rPr lang="zh-CN" altLang="en-US" sz="1600" dirty="0">
                <a:effectLst/>
                <a:latin typeface="Alibaba PuHuiTi R" pitchFamily="18" charset="-122"/>
                <a:ea typeface="Alibaba PuHuiTi R" pitchFamily="18" charset="-122"/>
                <a:cs typeface="Alibaba PuHuiTi R" pitchFamily="18" charset="-122"/>
              </a:rPr>
              <a:t>）中动态地选择下一个要执行的链。这种模式通常用于处理复杂的逻辑流程，其中下一个执行的步骤取决于当前的输入或状态。</a:t>
            </a:r>
          </a:p>
          <a:p>
            <a:endParaRPr kumimoji="1" lang="zh-CN" altLang="en-US" sz="1600" dirty="0">
              <a:latin typeface="Alibaba PuHuiTi R" pitchFamily="18" charset="-122"/>
              <a:ea typeface="Alibaba PuHuiTi R" pitchFamily="18" charset="-122"/>
              <a:cs typeface="Alibaba PuHuiTi R" pitchFamily="18" charset="-122"/>
            </a:endParaRPr>
          </a:p>
        </p:txBody>
      </p:sp>
      <p:pic>
        <p:nvPicPr>
          <p:cNvPr id="6" name="图片 5">
            <a:extLst>
              <a:ext uri="{FF2B5EF4-FFF2-40B4-BE49-F238E27FC236}">
                <a16:creationId xmlns:a16="http://schemas.microsoft.com/office/drawing/2014/main" id="{4D69953B-63CE-032F-4253-A977EBC86C52}"/>
              </a:ext>
            </a:extLst>
          </p:cNvPr>
          <p:cNvPicPr>
            <a:picLocks noChangeAspect="1"/>
          </p:cNvPicPr>
          <p:nvPr/>
        </p:nvPicPr>
        <p:blipFill>
          <a:blip r:embed="rId4"/>
          <a:stretch>
            <a:fillRect/>
          </a:stretch>
        </p:blipFill>
        <p:spPr>
          <a:xfrm>
            <a:off x="524384" y="2183651"/>
            <a:ext cx="5241033" cy="4487136"/>
          </a:xfrm>
          <a:prstGeom prst="rect">
            <a:avLst/>
          </a:prstGeom>
        </p:spPr>
      </p:pic>
      <p:pic>
        <p:nvPicPr>
          <p:cNvPr id="7" name="图片 6">
            <a:extLst>
              <a:ext uri="{FF2B5EF4-FFF2-40B4-BE49-F238E27FC236}">
                <a16:creationId xmlns:a16="http://schemas.microsoft.com/office/drawing/2014/main" id="{AAD74261-A485-5832-B1A4-24779F960E31}"/>
              </a:ext>
            </a:extLst>
          </p:cNvPr>
          <p:cNvPicPr>
            <a:picLocks noChangeAspect="1"/>
          </p:cNvPicPr>
          <p:nvPr/>
        </p:nvPicPr>
        <p:blipFill>
          <a:blip r:embed="rId5"/>
          <a:stretch>
            <a:fillRect/>
          </a:stretch>
        </p:blipFill>
        <p:spPr>
          <a:xfrm>
            <a:off x="5791346" y="2157147"/>
            <a:ext cx="5393489" cy="4550523"/>
          </a:xfrm>
          <a:prstGeom prst="rect">
            <a:avLst/>
          </a:prstGeom>
        </p:spPr>
      </p:pic>
    </p:spTree>
    <p:extLst>
      <p:ext uri="{BB962C8B-B14F-4D97-AF65-F5344CB8AC3E}">
        <p14:creationId xmlns:p14="http://schemas.microsoft.com/office/powerpoint/2010/main" val="3364419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148742" y="15291"/>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317" y="771125"/>
            <a:ext cx="1106256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Chains</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err="1">
                <a:solidFill>
                  <a:srgbClr val="FF6026"/>
                </a:solidFill>
                <a:latin typeface="Alibaba PuHuiTi R" pitchFamily="18" charset="-122"/>
                <a:ea typeface="Alibaba PuHuiTi R" pitchFamily="18" charset="-122"/>
                <a:cs typeface="Alibaba PuHuiTi R" pitchFamily="18" charset="-122"/>
              </a:rPr>
              <a:t>RouterChain</a:t>
            </a:r>
            <a:endParaRPr lang="en-US" altLang="zh-CN"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a:extLst>
              <a:ext uri="{FF2B5EF4-FFF2-40B4-BE49-F238E27FC236}">
                <a16:creationId xmlns:a16="http://schemas.microsoft.com/office/drawing/2014/main" id="{CA310059-C996-93E6-9F49-81A625749FA9}"/>
              </a:ext>
            </a:extLst>
          </p:cNvPr>
          <p:cNvSpPr txBox="1"/>
          <p:nvPr/>
        </p:nvSpPr>
        <p:spPr>
          <a:xfrm>
            <a:off x="412318" y="1565795"/>
            <a:ext cx="11062566" cy="338554"/>
          </a:xfrm>
          <a:prstGeom prst="rect">
            <a:avLst/>
          </a:prstGeom>
          <a:noFill/>
        </p:spPr>
        <p:txBody>
          <a:bodyPr wrap="square" rtlCol="0">
            <a:spAutoFit/>
          </a:bodyPr>
          <a:lstStyle/>
          <a:p>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p:txBody>
      </p:sp>
      <p:sp>
        <p:nvSpPr>
          <p:cNvPr id="5" name="文本框 4">
            <a:extLst>
              <a:ext uri="{FF2B5EF4-FFF2-40B4-BE49-F238E27FC236}">
                <a16:creationId xmlns:a16="http://schemas.microsoft.com/office/drawing/2014/main" id="{1AD4EB2B-77F6-C310-A217-A55B7F11FF49}"/>
              </a:ext>
            </a:extLst>
          </p:cNvPr>
          <p:cNvSpPr txBox="1"/>
          <p:nvPr/>
        </p:nvSpPr>
        <p:spPr>
          <a:xfrm>
            <a:off x="412317" y="1201091"/>
            <a:ext cx="11326143" cy="584775"/>
          </a:xfrm>
          <a:prstGeom prst="rect">
            <a:avLst/>
          </a:prstGeom>
          <a:noFill/>
        </p:spPr>
        <p:txBody>
          <a:bodyPr wrap="square" rtlCol="0">
            <a:spAutoFit/>
          </a:bodyPr>
          <a:lstStyle/>
          <a:p>
            <a:r>
              <a:rPr lang="zh-CN" altLang="en-US" sz="1600" dirty="0">
                <a:effectLst/>
                <a:latin typeface="Alibaba PuHuiTi R" pitchFamily="18" charset="-122"/>
                <a:ea typeface="Alibaba PuHuiTi R" pitchFamily="18" charset="-122"/>
                <a:cs typeface="Alibaba PuHuiTi R" pitchFamily="18" charset="-122"/>
              </a:rPr>
              <a:t>有时候单个串行的</a:t>
            </a:r>
            <a:r>
              <a:rPr lang="en-US" altLang="zh-CN" sz="1600" dirty="0">
                <a:effectLst/>
                <a:latin typeface="Alibaba PuHuiTi R" pitchFamily="18" charset="-122"/>
                <a:ea typeface="Alibaba PuHuiTi R" pitchFamily="18" charset="-122"/>
                <a:cs typeface="Alibaba PuHuiTi R" pitchFamily="18" charset="-122"/>
              </a:rPr>
              <a:t>Chain</a:t>
            </a:r>
            <a:r>
              <a:rPr lang="zh-CN" altLang="en-US" sz="1600" dirty="0">
                <a:effectLst/>
                <a:latin typeface="Alibaba PuHuiTi R" pitchFamily="18" charset="-122"/>
                <a:ea typeface="Alibaba PuHuiTi R" pitchFamily="18" charset="-122"/>
                <a:cs typeface="Alibaba PuHuiTi R" pitchFamily="18" charset="-122"/>
              </a:rPr>
              <a:t>不能满足我们的诉求，这个时候考虑使用</a:t>
            </a:r>
            <a:r>
              <a:rPr lang="en-US" altLang="zh-CN" sz="1600" dirty="0" err="1">
                <a:effectLst/>
                <a:latin typeface="Alibaba PuHuiTi R" pitchFamily="18" charset="-122"/>
                <a:ea typeface="Alibaba PuHuiTi R" pitchFamily="18" charset="-122"/>
                <a:cs typeface="Alibaba PuHuiTi R" pitchFamily="18" charset="-122"/>
              </a:rPr>
              <a:t>RouterChain</a:t>
            </a:r>
            <a:br>
              <a:rPr lang="en-US" altLang="zh-CN" sz="1600" dirty="0">
                <a:effectLst/>
                <a:latin typeface="Alibaba PuHuiTi R" pitchFamily="18" charset="-122"/>
                <a:ea typeface="Alibaba PuHuiTi R" pitchFamily="18" charset="-122"/>
                <a:cs typeface="Alibaba PuHuiTi R" pitchFamily="18" charset="-122"/>
              </a:rPr>
            </a:br>
            <a:endParaRPr kumimoji="1" lang="zh-CN" altLang="en-US" sz="1600" dirty="0">
              <a:latin typeface="Alibaba PuHuiTi R" pitchFamily="18" charset="-122"/>
              <a:ea typeface="Alibaba PuHuiTi R" pitchFamily="18" charset="-122"/>
              <a:cs typeface="Alibaba PuHuiTi R" pitchFamily="18" charset="-122"/>
            </a:endParaRPr>
          </a:p>
        </p:txBody>
      </p:sp>
      <p:pic>
        <p:nvPicPr>
          <p:cNvPr id="8" name="图片 7">
            <a:extLst>
              <a:ext uri="{FF2B5EF4-FFF2-40B4-BE49-F238E27FC236}">
                <a16:creationId xmlns:a16="http://schemas.microsoft.com/office/drawing/2014/main" id="{648A80F0-424F-2DA1-46E3-C896EB43ED65}"/>
              </a:ext>
            </a:extLst>
          </p:cNvPr>
          <p:cNvPicPr>
            <a:picLocks noChangeAspect="1"/>
          </p:cNvPicPr>
          <p:nvPr/>
        </p:nvPicPr>
        <p:blipFill>
          <a:blip r:embed="rId4"/>
          <a:stretch>
            <a:fillRect/>
          </a:stretch>
        </p:blipFill>
        <p:spPr>
          <a:xfrm>
            <a:off x="453540" y="1594177"/>
            <a:ext cx="7013713" cy="5202052"/>
          </a:xfrm>
          <a:prstGeom prst="rect">
            <a:avLst/>
          </a:prstGeom>
        </p:spPr>
      </p:pic>
    </p:spTree>
    <p:extLst>
      <p:ext uri="{BB962C8B-B14F-4D97-AF65-F5344CB8AC3E}">
        <p14:creationId xmlns:p14="http://schemas.microsoft.com/office/powerpoint/2010/main" val="1259703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3"/>
          <a:srcRect l="1845" t="33243" r="18051"/>
          <a:stretch/>
        </p:blipFill>
        <p:spPr>
          <a:xfrm>
            <a:off x="0" y="0"/>
            <a:ext cx="12199316" cy="6403021"/>
          </a:xfrm>
          <a:prstGeom prst="rect">
            <a:avLst/>
          </a:prstGeom>
        </p:spPr>
      </p:pic>
      <p:pic>
        <p:nvPicPr>
          <p:cNvPr id="7" name="图片 6">
            <a:extLst>
              <a:ext uri="{FF2B5EF4-FFF2-40B4-BE49-F238E27FC236}">
                <a16:creationId xmlns:a16="http://schemas.microsoft.com/office/drawing/2014/main" id="{8D4BF5BC-9A52-8ADB-84A9-9A4C48643184}"/>
              </a:ext>
            </a:extLst>
          </p:cNvPr>
          <p:cNvPicPr>
            <a:picLocks noChangeAspect="1"/>
          </p:cNvPicPr>
          <p:nvPr/>
        </p:nvPicPr>
        <p:blipFill>
          <a:blip r:embed="rId4"/>
          <a:stretch>
            <a:fillRect/>
          </a:stretch>
        </p:blipFill>
        <p:spPr>
          <a:xfrm>
            <a:off x="7730374" y="792720"/>
            <a:ext cx="4330420" cy="3425557"/>
          </a:xfrm>
          <a:prstGeom prst="rect">
            <a:avLst/>
          </a:prstGeom>
        </p:spPr>
      </p:pic>
      <p:pic>
        <p:nvPicPr>
          <p:cNvPr id="6" name="图片 5">
            <a:extLst>
              <a:ext uri="{FF2B5EF4-FFF2-40B4-BE49-F238E27FC236}">
                <a16:creationId xmlns:a16="http://schemas.microsoft.com/office/drawing/2014/main" id="{9421D75E-DFB6-C16F-CF58-443607B09173}"/>
              </a:ext>
            </a:extLst>
          </p:cNvPr>
          <p:cNvPicPr>
            <a:picLocks noChangeAspect="1"/>
          </p:cNvPicPr>
          <p:nvPr/>
        </p:nvPicPr>
        <p:blipFill>
          <a:blip r:embed="rId5"/>
          <a:stretch>
            <a:fillRect/>
          </a:stretch>
        </p:blipFill>
        <p:spPr>
          <a:xfrm>
            <a:off x="7406579" y="2342309"/>
            <a:ext cx="4654215" cy="4247619"/>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131206" y="909057"/>
            <a:ext cx="1106256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Chains</a:t>
            </a: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6"/>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a:extLst>
              <a:ext uri="{FF2B5EF4-FFF2-40B4-BE49-F238E27FC236}">
                <a16:creationId xmlns:a16="http://schemas.microsoft.com/office/drawing/2014/main" id="{CA310059-C996-93E6-9F49-81A625749FA9}"/>
              </a:ext>
            </a:extLst>
          </p:cNvPr>
          <p:cNvSpPr txBox="1"/>
          <p:nvPr/>
        </p:nvSpPr>
        <p:spPr>
          <a:xfrm>
            <a:off x="131206" y="1348800"/>
            <a:ext cx="7304664" cy="5755422"/>
          </a:xfrm>
          <a:prstGeom prst="rect">
            <a:avLst/>
          </a:prstGeom>
          <a:noFill/>
        </p:spPr>
        <p:txBody>
          <a:bodyPr wrap="square" rtlCol="0">
            <a:spAutoFit/>
          </a:bodyPr>
          <a:lstStyle/>
          <a:p>
            <a:r>
              <a:rPr lang="zh-CN" altLang="en-US" sz="1600" dirty="0">
                <a:solidFill>
                  <a:srgbClr val="374151"/>
                </a:solidFill>
                <a:latin typeface="Alibaba PuHuiTi R" pitchFamily="18" charset="-122"/>
                <a:ea typeface="Alibaba PuHuiTi R" pitchFamily="18" charset="-122"/>
                <a:cs typeface="Alibaba PuHuiTi R" pitchFamily="18" charset="-122"/>
              </a:rPr>
              <a:t>基于上面的几种</a:t>
            </a:r>
            <a:r>
              <a:rPr lang="en-US" altLang="zh-CN" sz="1600" dirty="0">
                <a:solidFill>
                  <a:srgbClr val="374151"/>
                </a:solidFill>
                <a:latin typeface="Alibaba PuHuiTi R" pitchFamily="18" charset="-122"/>
                <a:ea typeface="Alibaba PuHuiTi R" pitchFamily="18" charset="-122"/>
                <a:cs typeface="Alibaba PuHuiTi R" pitchFamily="18" charset="-122"/>
              </a:rPr>
              <a:t>Chain</a:t>
            </a:r>
            <a:r>
              <a:rPr lang="zh-CN" altLang="en-US" sz="1600" dirty="0">
                <a:solidFill>
                  <a:srgbClr val="374151"/>
                </a:solidFill>
                <a:latin typeface="Alibaba PuHuiTi R" pitchFamily="18" charset="-122"/>
                <a:ea typeface="Alibaba PuHuiTi R" pitchFamily="18" charset="-122"/>
                <a:cs typeface="Alibaba PuHuiTi R" pitchFamily="18" charset="-122"/>
              </a:rPr>
              <a:t>类型，</a:t>
            </a:r>
            <a:r>
              <a:rPr lang="en-US" altLang="zh-CN" sz="1600" dirty="0" err="1">
                <a:solidFill>
                  <a:srgbClr val="374151"/>
                </a:solidFill>
                <a:latin typeface="Alibaba PuHuiTi R" pitchFamily="18" charset="-122"/>
                <a:ea typeface="Alibaba PuHuiTi R" pitchFamily="18" charset="-122"/>
                <a:cs typeface="Alibaba PuHuiTi R" pitchFamily="18" charset="-122"/>
              </a:rPr>
              <a:t>LangChain</a:t>
            </a:r>
            <a:r>
              <a:rPr lang="zh-CN" altLang="en-US" sz="1600" dirty="0">
                <a:solidFill>
                  <a:srgbClr val="374151"/>
                </a:solidFill>
                <a:latin typeface="Alibaba PuHuiTi R" pitchFamily="18" charset="-122"/>
                <a:ea typeface="Alibaba PuHuiTi R" pitchFamily="18" charset="-122"/>
                <a:cs typeface="Alibaba PuHuiTi R" pitchFamily="18" charset="-122"/>
              </a:rPr>
              <a:t>已经构建了一些专门应用与某些问题的</a:t>
            </a:r>
            <a:r>
              <a:rPr lang="en-US" altLang="zh-CN" sz="1600" dirty="0">
                <a:solidFill>
                  <a:srgbClr val="374151"/>
                </a:solidFill>
                <a:latin typeface="Alibaba PuHuiTi R" pitchFamily="18" charset="-122"/>
                <a:ea typeface="Alibaba PuHuiTi R" pitchFamily="18" charset="-122"/>
                <a:cs typeface="Alibaba PuHuiTi R" pitchFamily="18" charset="-122"/>
              </a:rPr>
              <a:t>Chain</a:t>
            </a:r>
            <a:r>
              <a:rPr lang="zh-CN" altLang="en-US" sz="1600" dirty="0">
                <a:solidFill>
                  <a:srgbClr val="374151"/>
                </a:solidFill>
                <a:latin typeface="Alibaba PuHuiTi R" pitchFamily="18" charset="-122"/>
                <a:ea typeface="Alibaba PuHuiTi R" pitchFamily="18" charset="-122"/>
                <a:cs typeface="Alibaba PuHuiTi R" pitchFamily="18" charset="-122"/>
              </a:rPr>
              <a:t>，比如</a:t>
            </a:r>
            <a:r>
              <a:rPr lang="zh-CN" altLang="en-US" sz="1600" dirty="0">
                <a:solidFill>
                  <a:srgbClr val="374151"/>
                </a:solidFill>
                <a:effectLst/>
                <a:latin typeface="Alibaba PuHuiTi R" pitchFamily="18" charset="-122"/>
                <a:ea typeface="Alibaba PuHuiTi R" pitchFamily="18" charset="-122"/>
                <a:cs typeface="Alibaba PuHuiTi R" pitchFamily="18" charset="-122"/>
              </a:rPr>
              <a:t>有些是用于处理文档的核心链。它们可用于文档摘要、回答文档问题、从文档中提取信息等。针对文档</a:t>
            </a:r>
            <a:r>
              <a:rPr lang="en-US" altLang="zh-CN" sz="1600" dirty="0">
                <a:solidFill>
                  <a:srgbClr val="374151"/>
                </a:solidFill>
                <a:effectLst/>
                <a:latin typeface="Alibaba PuHuiTi R" pitchFamily="18" charset="-122"/>
                <a:ea typeface="Alibaba PuHuiTi R" pitchFamily="18" charset="-122"/>
                <a:cs typeface="Alibaba PuHuiTi R" pitchFamily="18" charset="-122"/>
              </a:rPr>
              <a:t>Chain</a:t>
            </a:r>
            <a:r>
              <a:rPr lang="zh-CN" altLang="en-US" sz="1600" dirty="0">
                <a:solidFill>
                  <a:srgbClr val="374151"/>
                </a:solidFill>
                <a:effectLst/>
                <a:latin typeface="Alibaba PuHuiTi R" pitchFamily="18" charset="-122"/>
                <a:ea typeface="Alibaba PuHuiTi R" pitchFamily="18" charset="-122"/>
                <a:cs typeface="Alibaba PuHuiTi R" pitchFamily="18" charset="-122"/>
              </a:rPr>
              <a:t>，还可以分为一些不同的类型</a:t>
            </a:r>
            <a:endParaRPr lang="en-US" altLang="zh-CN" sz="1600" dirty="0">
              <a:solidFill>
                <a:srgbClr val="374151"/>
              </a:solidFill>
              <a:effectLst/>
              <a:latin typeface="Alibaba PuHuiTi R" pitchFamily="18" charset="-122"/>
              <a:ea typeface="Alibaba PuHuiTi R" pitchFamily="18" charset="-122"/>
              <a:cs typeface="Alibaba PuHuiTi R" pitchFamily="18" charset="-122"/>
            </a:endParaRPr>
          </a:p>
          <a:p>
            <a:endParaRPr lang="en-US" altLang="zh-CN" sz="1600" b="0" i="0" dirty="0">
              <a:solidFill>
                <a:srgbClr val="374151"/>
              </a:solidFill>
              <a:latin typeface="Alibaba PuHuiTi R" pitchFamily="18" charset="-122"/>
              <a:ea typeface="Alibaba PuHuiTi R" pitchFamily="18" charset="-122"/>
              <a:cs typeface="Alibaba PuHuiTi R" pitchFamily="18" charset="-122"/>
            </a:endParaRPr>
          </a:p>
          <a:p>
            <a:pPr algn="l">
              <a:buFont typeface="+mj-lt"/>
              <a:buAutoNum type="arabicPeriod"/>
            </a:pPr>
            <a:r>
              <a:rPr lang="en-US" altLang="zh-CN" sz="1600" b="1" i="0" dirty="0">
                <a:solidFill>
                  <a:srgbClr val="374151"/>
                </a:solidFill>
                <a:effectLst/>
                <a:latin typeface="Söhne"/>
              </a:rPr>
              <a:t>Stuff Documents Chain</a:t>
            </a:r>
            <a:r>
              <a:rPr lang="zh-CN" altLang="en-US" sz="1600" b="0" i="0" dirty="0">
                <a:solidFill>
                  <a:srgbClr val="374151"/>
                </a:solidFill>
                <a:effectLst/>
                <a:latin typeface="Söhne"/>
              </a:rPr>
              <a:t>： 这是最直接的文档链。它接收一系列文档，将它们全部插入到一个提示中，然后将该提示传递给一个</a:t>
            </a:r>
            <a:r>
              <a:rPr lang="en-US" altLang="zh-CN" sz="1600" b="0" i="0" dirty="0">
                <a:solidFill>
                  <a:srgbClr val="374151"/>
                </a:solidFill>
                <a:effectLst/>
                <a:latin typeface="Söhne"/>
              </a:rPr>
              <a:t>LLM</a:t>
            </a:r>
            <a:r>
              <a:rPr lang="zh-CN" altLang="en-US" sz="1600" b="0" i="0" dirty="0">
                <a:solidFill>
                  <a:srgbClr val="374151"/>
                </a:solidFill>
                <a:effectLst/>
                <a:latin typeface="Söhne"/>
              </a:rPr>
              <a:t>（</a:t>
            </a:r>
            <a:r>
              <a:rPr lang="en-US" altLang="zh-CN" sz="1600" b="0" i="0" dirty="0">
                <a:solidFill>
                  <a:srgbClr val="374151"/>
                </a:solidFill>
                <a:effectLst/>
                <a:latin typeface="Söhne"/>
              </a:rPr>
              <a:t>Language Model</a:t>
            </a:r>
            <a:r>
              <a:rPr lang="zh-CN" altLang="en-US" sz="1600" b="0" i="0" dirty="0">
                <a:solidFill>
                  <a:srgbClr val="374151"/>
                </a:solidFill>
                <a:effectLst/>
                <a:latin typeface="Söhne"/>
              </a:rPr>
              <a:t>）。这个链适合于文档较小且大多数调用只传入少量文档的应用。</a:t>
            </a:r>
          </a:p>
          <a:p>
            <a:pPr algn="l">
              <a:buFont typeface="+mj-lt"/>
              <a:buAutoNum type="arabicPeriod"/>
            </a:pPr>
            <a:r>
              <a:rPr lang="en-US" altLang="zh-CN" sz="1600" b="1" i="0" dirty="0">
                <a:solidFill>
                  <a:srgbClr val="374151"/>
                </a:solidFill>
                <a:effectLst/>
                <a:latin typeface="Söhne"/>
              </a:rPr>
              <a:t>Refine Documents Chain</a:t>
            </a:r>
            <a:r>
              <a:rPr lang="zh-CN" altLang="en-US" sz="1600" b="0" i="0" dirty="0">
                <a:solidFill>
                  <a:srgbClr val="374151"/>
                </a:solidFill>
                <a:effectLst/>
                <a:latin typeface="Söhne"/>
              </a:rPr>
              <a:t>：这个链通过循环处理输入文档并迭代更新其答案来构建响应。对于每个文档，它将所有非文档输入、当前文档和最新的中间答案传递给一个</a:t>
            </a:r>
            <a:r>
              <a:rPr lang="en-US" altLang="zh-CN" sz="1600" b="0" i="0" dirty="0">
                <a:solidFill>
                  <a:srgbClr val="374151"/>
                </a:solidFill>
                <a:effectLst/>
                <a:latin typeface="Söhne"/>
              </a:rPr>
              <a:t>LLM</a:t>
            </a:r>
            <a:r>
              <a:rPr lang="zh-CN" altLang="en-US" sz="1600" b="0" i="0" dirty="0">
                <a:solidFill>
                  <a:srgbClr val="374151"/>
                </a:solidFill>
                <a:effectLst/>
                <a:latin typeface="Söhne"/>
              </a:rPr>
              <a:t>链以获取新的答案。由于</a:t>
            </a:r>
            <a:r>
              <a:rPr lang="en-US" altLang="zh-CN" sz="1600" b="0" i="0" dirty="0">
                <a:solidFill>
                  <a:srgbClr val="374151"/>
                </a:solidFill>
                <a:effectLst/>
                <a:latin typeface="Söhne"/>
              </a:rPr>
              <a:t>Refine</a:t>
            </a:r>
            <a:r>
              <a:rPr lang="zh-CN" altLang="en-US" sz="1600" b="0" i="0" dirty="0">
                <a:solidFill>
                  <a:srgbClr val="374151"/>
                </a:solidFill>
                <a:effectLst/>
                <a:latin typeface="Söhne"/>
              </a:rPr>
              <a:t>链一次只向</a:t>
            </a:r>
            <a:r>
              <a:rPr lang="en-US" altLang="zh-CN" sz="1600" b="0" i="0" dirty="0">
                <a:solidFill>
                  <a:srgbClr val="374151"/>
                </a:solidFill>
                <a:effectLst/>
                <a:latin typeface="Söhne"/>
              </a:rPr>
              <a:t>LLM</a:t>
            </a:r>
            <a:r>
              <a:rPr lang="zh-CN" altLang="en-US" sz="1600" b="0" i="0" dirty="0">
                <a:solidFill>
                  <a:srgbClr val="374151"/>
                </a:solidFill>
                <a:effectLst/>
                <a:latin typeface="Söhne"/>
              </a:rPr>
              <a:t>传递一个文档，所以它非常适合需要分析比模型上下文可以容纳的更多文档的任务。显然，这个链将比如</a:t>
            </a:r>
            <a:r>
              <a:rPr lang="en-US" altLang="zh-CN" sz="1600" b="0" i="0" dirty="0">
                <a:solidFill>
                  <a:srgbClr val="374151"/>
                </a:solidFill>
                <a:effectLst/>
                <a:latin typeface="Söhne"/>
              </a:rPr>
              <a:t>Stuff</a:t>
            </a:r>
            <a:r>
              <a:rPr lang="zh-CN" altLang="en-US" sz="1600" b="0" i="0" dirty="0">
                <a:solidFill>
                  <a:srgbClr val="374151"/>
                </a:solidFill>
                <a:effectLst/>
                <a:latin typeface="Söhne"/>
              </a:rPr>
              <a:t>文档链这样的链进行更多的</a:t>
            </a:r>
            <a:r>
              <a:rPr lang="en-US" altLang="zh-CN" sz="1600" b="0" i="0" dirty="0">
                <a:solidFill>
                  <a:srgbClr val="374151"/>
                </a:solidFill>
                <a:effectLst/>
                <a:latin typeface="Söhne"/>
              </a:rPr>
              <a:t>LLM</a:t>
            </a:r>
            <a:r>
              <a:rPr lang="zh-CN" altLang="en-US" sz="1600" b="0" i="0" dirty="0">
                <a:solidFill>
                  <a:srgbClr val="374151"/>
                </a:solidFill>
                <a:effectLst/>
                <a:latin typeface="Söhne"/>
              </a:rPr>
              <a:t>调用。此外，有些任务很难迭代完成。例如，当文档经常相互引用，或者任务需要许多文档的详细信息时，</a:t>
            </a:r>
            <a:r>
              <a:rPr lang="en-US" altLang="zh-CN" sz="1600" b="0" i="0" dirty="0">
                <a:solidFill>
                  <a:srgbClr val="374151"/>
                </a:solidFill>
                <a:effectLst/>
                <a:latin typeface="Söhne"/>
              </a:rPr>
              <a:t>Refine</a:t>
            </a:r>
            <a:r>
              <a:rPr lang="zh-CN" altLang="en-US" sz="1600" b="0" i="0" dirty="0">
                <a:solidFill>
                  <a:srgbClr val="374151"/>
                </a:solidFill>
                <a:effectLst/>
                <a:latin typeface="Söhne"/>
              </a:rPr>
              <a:t>链可能表现不佳。</a:t>
            </a:r>
          </a:p>
          <a:p>
            <a:pPr algn="l">
              <a:buFont typeface="+mj-lt"/>
              <a:buAutoNum type="arabicPeriod"/>
            </a:pPr>
            <a:r>
              <a:rPr lang="en-US" altLang="zh-CN" sz="1600" b="1" i="0" dirty="0">
                <a:solidFill>
                  <a:srgbClr val="374151"/>
                </a:solidFill>
                <a:effectLst/>
                <a:latin typeface="Söhne"/>
              </a:rPr>
              <a:t>Map Reduce Documents Chain</a:t>
            </a:r>
            <a:r>
              <a:rPr lang="zh-CN" altLang="en-US" sz="1600" b="0" i="0" dirty="0">
                <a:solidFill>
                  <a:srgbClr val="374151"/>
                </a:solidFill>
                <a:effectLst/>
                <a:latin typeface="Söhne"/>
              </a:rPr>
              <a:t>：这个链首先将一个</a:t>
            </a:r>
            <a:r>
              <a:rPr lang="en-US" altLang="zh-CN" sz="1600" b="0" i="0" dirty="0">
                <a:solidFill>
                  <a:srgbClr val="374151"/>
                </a:solidFill>
                <a:effectLst/>
                <a:latin typeface="Söhne"/>
              </a:rPr>
              <a:t>LLM</a:t>
            </a:r>
            <a:r>
              <a:rPr lang="zh-CN" altLang="en-US" sz="1600" b="0" i="0" dirty="0">
                <a:solidFill>
                  <a:srgbClr val="374151"/>
                </a:solidFill>
                <a:effectLst/>
                <a:latin typeface="Söhne"/>
              </a:rPr>
              <a:t>链单独应用到每个文档上（</a:t>
            </a:r>
            <a:r>
              <a:rPr lang="en-US" altLang="zh-CN" sz="1600" b="0" i="0" dirty="0">
                <a:solidFill>
                  <a:srgbClr val="374151"/>
                </a:solidFill>
                <a:effectLst/>
                <a:latin typeface="Söhne"/>
              </a:rPr>
              <a:t>Map</a:t>
            </a:r>
            <a:r>
              <a:rPr lang="zh-CN" altLang="en-US" sz="1600" b="0" i="0" dirty="0">
                <a:solidFill>
                  <a:srgbClr val="374151"/>
                </a:solidFill>
                <a:effectLst/>
                <a:latin typeface="Söhne"/>
              </a:rPr>
              <a:t>步骤），将链输出视为新的文档。然后，它将所有新的文档传递给一个单独的</a:t>
            </a:r>
            <a:r>
              <a:rPr lang="en-US" altLang="zh-CN" sz="1600" b="0" i="0" dirty="0">
                <a:solidFill>
                  <a:srgbClr val="374151"/>
                </a:solidFill>
                <a:effectLst/>
                <a:latin typeface="Söhne"/>
              </a:rPr>
              <a:t>combine documents</a:t>
            </a:r>
            <a:r>
              <a:rPr lang="zh-CN" altLang="en-US" sz="1600" b="0" i="0" dirty="0">
                <a:solidFill>
                  <a:srgbClr val="374151"/>
                </a:solidFill>
                <a:effectLst/>
                <a:latin typeface="Söhne"/>
              </a:rPr>
              <a:t>链，以获取单一的输出（</a:t>
            </a:r>
            <a:r>
              <a:rPr lang="en-US" altLang="zh-CN" sz="1600" b="0" i="0" dirty="0">
                <a:solidFill>
                  <a:srgbClr val="374151"/>
                </a:solidFill>
                <a:effectLst/>
                <a:latin typeface="Söhne"/>
              </a:rPr>
              <a:t>Reduce</a:t>
            </a:r>
            <a:r>
              <a:rPr lang="zh-CN" altLang="en-US" sz="1600" b="0" i="0" dirty="0">
                <a:solidFill>
                  <a:srgbClr val="374151"/>
                </a:solidFill>
                <a:effectLst/>
                <a:latin typeface="Söhne"/>
              </a:rPr>
              <a:t>步骤）。如果需要，它可以首先压缩或折叠映射的文档，以确保它们适合在</a:t>
            </a:r>
            <a:r>
              <a:rPr lang="en-US" altLang="zh-CN" sz="1600" b="0" i="0" dirty="0">
                <a:solidFill>
                  <a:srgbClr val="374151"/>
                </a:solidFill>
                <a:effectLst/>
                <a:latin typeface="Söhne"/>
              </a:rPr>
              <a:t>combine documents</a:t>
            </a:r>
            <a:r>
              <a:rPr lang="zh-CN" altLang="en-US" sz="1600" b="0" i="0" dirty="0">
                <a:solidFill>
                  <a:srgbClr val="374151"/>
                </a:solidFill>
                <a:effectLst/>
                <a:latin typeface="Söhne"/>
              </a:rPr>
              <a:t>链中（这通常会将它们传递给一个</a:t>
            </a:r>
            <a:r>
              <a:rPr lang="en-US" altLang="zh-CN" sz="1600" b="0" i="0" dirty="0">
                <a:solidFill>
                  <a:srgbClr val="374151"/>
                </a:solidFill>
                <a:effectLst/>
                <a:latin typeface="Söhne"/>
              </a:rPr>
              <a:t>LLM</a:t>
            </a:r>
            <a:r>
              <a:rPr lang="zh-CN" altLang="en-US" sz="1600" b="0" i="0" dirty="0">
                <a:solidFill>
                  <a:srgbClr val="374151"/>
                </a:solidFill>
                <a:effectLst/>
                <a:latin typeface="Söhne"/>
              </a:rPr>
              <a:t>）。如果需要，这个压缩步骤可以递归执行。</a:t>
            </a:r>
          </a:p>
          <a:p>
            <a:pPr algn="l">
              <a:buFont typeface="+mj-lt"/>
              <a:buAutoNum type="arabicPeriod"/>
            </a:pPr>
            <a:r>
              <a:rPr lang="en-US" altLang="zh-CN" sz="1600" b="1" i="0" dirty="0">
                <a:solidFill>
                  <a:srgbClr val="374151"/>
                </a:solidFill>
                <a:effectLst/>
                <a:latin typeface="Söhne"/>
              </a:rPr>
              <a:t>Map Re-rank Documents Chain</a:t>
            </a:r>
            <a:r>
              <a:rPr lang="zh-CN" altLang="en-US" sz="1600" b="0" i="0" dirty="0">
                <a:solidFill>
                  <a:srgbClr val="374151"/>
                </a:solidFill>
                <a:effectLst/>
                <a:latin typeface="Söhne"/>
              </a:rPr>
              <a:t>：这个链首先在每个文档上运行一个初始提示，该提示不仅试图完成任务，而且还给出了对其答案的确定程度的评分。返回得分最高的响应。</a:t>
            </a:r>
            <a:endParaRPr lang="en-US" altLang="zh-CN" sz="1600" b="0" i="0" dirty="0">
              <a:solidFill>
                <a:srgbClr val="374151"/>
              </a:solidFill>
              <a:latin typeface="Alibaba PuHuiTi R" pitchFamily="18" charset="-122"/>
              <a:ea typeface="Alibaba PuHuiTi R" pitchFamily="18" charset="-122"/>
              <a:cs typeface="Alibaba PuHuiTi R" pitchFamily="18" charset="-122"/>
            </a:endParaRPr>
          </a:p>
          <a:p>
            <a:endParaRPr lang="en-US" altLang="zh-CN" sz="1600" dirty="0">
              <a:solidFill>
                <a:srgbClr val="374151"/>
              </a:solidFill>
              <a:latin typeface="Alibaba PuHuiTi R" pitchFamily="18" charset="-122"/>
              <a:ea typeface="Alibaba PuHuiTi R" pitchFamily="18" charset="-122"/>
              <a:cs typeface="Alibaba PuHuiTi R" pitchFamily="18" charset="-122"/>
            </a:endParaRPr>
          </a:p>
        </p:txBody>
      </p:sp>
      <p:sp>
        <p:nvSpPr>
          <p:cNvPr id="8" name="文本框 7">
            <a:extLst>
              <a:ext uri="{FF2B5EF4-FFF2-40B4-BE49-F238E27FC236}">
                <a16:creationId xmlns:a16="http://schemas.microsoft.com/office/drawing/2014/main" id="{DDF6F270-7197-B99B-B3E5-02D9152DEC71}"/>
              </a:ext>
            </a:extLst>
          </p:cNvPr>
          <p:cNvSpPr txBox="1"/>
          <p:nvPr/>
        </p:nvSpPr>
        <p:spPr>
          <a:xfrm>
            <a:off x="7567076" y="1329367"/>
            <a:ext cx="675185" cy="307777"/>
          </a:xfrm>
          <a:prstGeom prst="rect">
            <a:avLst/>
          </a:prstGeom>
          <a:noFill/>
        </p:spPr>
        <p:txBody>
          <a:bodyPr wrap="none" rtlCol="0">
            <a:spAutoFit/>
          </a:bodyPr>
          <a:lstStyle/>
          <a:p>
            <a:r>
              <a:rPr kumimoji="1" lang="en-US" altLang="zh-CN" sz="1400" dirty="0"/>
              <a:t>0.Stuff</a:t>
            </a:r>
            <a:endParaRPr kumimoji="1" lang="zh-CN" altLang="en-US" sz="1400" dirty="0"/>
          </a:p>
        </p:txBody>
      </p:sp>
    </p:spTree>
    <p:extLst>
      <p:ext uri="{BB962C8B-B14F-4D97-AF65-F5344CB8AC3E}">
        <p14:creationId xmlns:p14="http://schemas.microsoft.com/office/powerpoint/2010/main" val="2678725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7316"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312349" y="898471"/>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Memory</a:t>
            </a:r>
            <a:endParaRPr lang="zh-CN" altLang="en-US"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397CF7AE-88FA-71B2-8842-1743DD444B00}"/>
              </a:ext>
            </a:extLst>
          </p:cNvPr>
          <p:cNvPicPr>
            <a:picLocks noChangeAspect="1"/>
          </p:cNvPicPr>
          <p:nvPr/>
        </p:nvPicPr>
        <p:blipFill>
          <a:blip r:embed="rId4"/>
          <a:stretch>
            <a:fillRect/>
          </a:stretch>
        </p:blipFill>
        <p:spPr>
          <a:xfrm>
            <a:off x="0" y="2237128"/>
            <a:ext cx="6944843" cy="4250244"/>
          </a:xfrm>
          <a:prstGeom prst="rect">
            <a:avLst/>
          </a:prstGeom>
        </p:spPr>
      </p:pic>
      <p:sp>
        <p:nvSpPr>
          <p:cNvPr id="9" name="文本框 8">
            <a:extLst>
              <a:ext uri="{FF2B5EF4-FFF2-40B4-BE49-F238E27FC236}">
                <a16:creationId xmlns:a16="http://schemas.microsoft.com/office/drawing/2014/main" id="{E3D26036-D7AD-9B84-FF6B-3A82DFC2FC5F}"/>
              </a:ext>
            </a:extLst>
          </p:cNvPr>
          <p:cNvSpPr txBox="1"/>
          <p:nvPr/>
        </p:nvSpPr>
        <p:spPr>
          <a:xfrm>
            <a:off x="335079" y="1352154"/>
            <a:ext cx="11217042" cy="923330"/>
          </a:xfrm>
          <a:prstGeom prst="rect">
            <a:avLst/>
          </a:prstGeom>
          <a:noFill/>
        </p:spPr>
        <p:txBody>
          <a:bodyPr wrap="square" rtlCol="0">
            <a:spAutoFit/>
          </a:bodyPr>
          <a:lstStyle/>
          <a:p>
            <a:r>
              <a:rPr lang="en-US" altLang="zh-CN" b="0" i="0" dirty="0">
                <a:solidFill>
                  <a:srgbClr val="374151"/>
                </a:solidFill>
                <a:effectLst/>
                <a:latin typeface="Söhne"/>
              </a:rPr>
              <a:t>Chains</a:t>
            </a:r>
            <a:r>
              <a:rPr lang="zh-CN" altLang="en-US" b="0" i="0" dirty="0">
                <a:solidFill>
                  <a:srgbClr val="374151"/>
                </a:solidFill>
                <a:effectLst/>
                <a:latin typeface="Söhne"/>
              </a:rPr>
              <a:t>和</a:t>
            </a:r>
            <a:r>
              <a:rPr lang="en-US" altLang="zh-CN" b="0" i="0" dirty="0">
                <a:solidFill>
                  <a:srgbClr val="374151"/>
                </a:solidFill>
                <a:effectLst/>
                <a:latin typeface="Söhne"/>
              </a:rPr>
              <a:t>Agents</a:t>
            </a:r>
            <a:r>
              <a:rPr lang="zh-CN" altLang="en-US" b="0" i="0" dirty="0">
                <a:solidFill>
                  <a:srgbClr val="374151"/>
                </a:solidFill>
                <a:effectLst/>
                <a:latin typeface="Söhne"/>
              </a:rPr>
              <a:t>默认是无状态的，也就是每次对话都是独立的。但是在某些应用中，如聊天机器人，记住之前的交互是至关重要的，无论是短期还是长期。这就是</a:t>
            </a:r>
            <a:r>
              <a:rPr lang="en-US" altLang="zh-CN" b="0" i="0" dirty="0">
                <a:solidFill>
                  <a:srgbClr val="374151"/>
                </a:solidFill>
                <a:effectLst/>
                <a:latin typeface="Söhne"/>
              </a:rPr>
              <a:t>Memory</a:t>
            </a:r>
            <a:r>
              <a:rPr lang="zh-CN" altLang="en-US" b="0" i="0" dirty="0">
                <a:solidFill>
                  <a:srgbClr val="374151"/>
                </a:solidFill>
                <a:effectLst/>
                <a:latin typeface="Söhne"/>
              </a:rPr>
              <a:t>的作用。</a:t>
            </a:r>
            <a:endParaRPr lang="en-US" altLang="zh-CN" b="0" i="0" dirty="0">
              <a:solidFill>
                <a:srgbClr val="374151"/>
              </a:solidFill>
              <a:effectLst/>
              <a:latin typeface="Söhne"/>
            </a:endParaRPr>
          </a:p>
          <a:p>
            <a:endParaRPr kumimoji="1" lang="zh-CN" altLang="en-US" dirty="0"/>
          </a:p>
        </p:txBody>
      </p:sp>
      <p:pic>
        <p:nvPicPr>
          <p:cNvPr id="10" name="图片 9">
            <a:extLst>
              <a:ext uri="{FF2B5EF4-FFF2-40B4-BE49-F238E27FC236}">
                <a16:creationId xmlns:a16="http://schemas.microsoft.com/office/drawing/2014/main" id="{6315CC10-A4C1-B263-B28F-B59A016001D3}"/>
              </a:ext>
            </a:extLst>
          </p:cNvPr>
          <p:cNvPicPr>
            <a:picLocks noChangeAspect="1"/>
          </p:cNvPicPr>
          <p:nvPr/>
        </p:nvPicPr>
        <p:blipFill>
          <a:blip r:embed="rId5"/>
          <a:stretch>
            <a:fillRect/>
          </a:stretch>
        </p:blipFill>
        <p:spPr>
          <a:xfrm>
            <a:off x="6248400" y="2275484"/>
            <a:ext cx="5333790" cy="4250244"/>
          </a:xfrm>
          <a:prstGeom prst="rect">
            <a:avLst/>
          </a:prstGeom>
        </p:spPr>
      </p:pic>
    </p:spTree>
    <p:extLst>
      <p:ext uri="{BB962C8B-B14F-4D97-AF65-F5344CB8AC3E}">
        <p14:creationId xmlns:p14="http://schemas.microsoft.com/office/powerpoint/2010/main" val="1048009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7316"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312349" y="898471"/>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Memory</a:t>
            </a:r>
            <a:endParaRPr lang="zh-CN" altLang="en-US"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E3D26036-D7AD-9B84-FF6B-3A82DFC2FC5F}"/>
              </a:ext>
            </a:extLst>
          </p:cNvPr>
          <p:cNvSpPr txBox="1"/>
          <p:nvPr/>
        </p:nvSpPr>
        <p:spPr>
          <a:xfrm>
            <a:off x="335079" y="1352154"/>
            <a:ext cx="11217042" cy="923330"/>
          </a:xfrm>
          <a:prstGeom prst="rect">
            <a:avLst/>
          </a:prstGeom>
          <a:noFill/>
        </p:spPr>
        <p:txBody>
          <a:bodyPr wrap="square" rtlCol="0">
            <a:spAutoFit/>
          </a:bodyPr>
          <a:lstStyle/>
          <a:p>
            <a:r>
              <a:rPr lang="en-US" altLang="zh-CN" b="0" i="0" dirty="0">
                <a:solidFill>
                  <a:srgbClr val="374151"/>
                </a:solidFill>
                <a:effectLst/>
                <a:latin typeface="Söhne"/>
              </a:rPr>
              <a:t>Chains</a:t>
            </a:r>
            <a:r>
              <a:rPr lang="zh-CN" altLang="en-US" b="0" i="0" dirty="0">
                <a:solidFill>
                  <a:srgbClr val="374151"/>
                </a:solidFill>
                <a:effectLst/>
                <a:latin typeface="Söhne"/>
              </a:rPr>
              <a:t>和</a:t>
            </a:r>
            <a:r>
              <a:rPr lang="en-US" altLang="zh-CN" b="0" i="0" dirty="0">
                <a:solidFill>
                  <a:srgbClr val="374151"/>
                </a:solidFill>
                <a:effectLst/>
                <a:latin typeface="Söhne"/>
              </a:rPr>
              <a:t>Agents</a:t>
            </a:r>
            <a:r>
              <a:rPr lang="zh-CN" altLang="en-US" b="0" i="0" dirty="0">
                <a:solidFill>
                  <a:srgbClr val="374151"/>
                </a:solidFill>
                <a:effectLst/>
                <a:latin typeface="Söhne"/>
              </a:rPr>
              <a:t>默认是无状态的，也就是每次对话都是独立的。但是在某些应用中，如聊天机器人，记住之前的交互是至关重要的，无论是短期还是长期。这就是</a:t>
            </a:r>
            <a:r>
              <a:rPr lang="en-US" altLang="zh-CN" b="0" i="0" dirty="0">
                <a:solidFill>
                  <a:srgbClr val="374151"/>
                </a:solidFill>
                <a:effectLst/>
                <a:latin typeface="Söhne"/>
              </a:rPr>
              <a:t>Memory</a:t>
            </a:r>
            <a:r>
              <a:rPr lang="zh-CN" altLang="en-US" b="0" i="0" dirty="0">
                <a:solidFill>
                  <a:srgbClr val="374151"/>
                </a:solidFill>
                <a:effectLst/>
                <a:latin typeface="Söhne"/>
              </a:rPr>
              <a:t>的作用。</a:t>
            </a:r>
            <a:endParaRPr lang="en-US" altLang="zh-CN" b="0" i="0" dirty="0">
              <a:solidFill>
                <a:srgbClr val="374151"/>
              </a:solidFill>
              <a:effectLst/>
              <a:latin typeface="Söhne"/>
            </a:endParaRPr>
          </a:p>
          <a:p>
            <a:endParaRPr kumimoji="1" lang="zh-CN" altLang="en-US" dirty="0"/>
          </a:p>
        </p:txBody>
      </p:sp>
      <p:pic>
        <p:nvPicPr>
          <p:cNvPr id="5" name="图片 4">
            <a:extLst>
              <a:ext uri="{FF2B5EF4-FFF2-40B4-BE49-F238E27FC236}">
                <a16:creationId xmlns:a16="http://schemas.microsoft.com/office/drawing/2014/main" id="{EF596152-552E-F33E-6927-181807E7FD2A}"/>
              </a:ext>
            </a:extLst>
          </p:cNvPr>
          <p:cNvPicPr>
            <a:picLocks noChangeAspect="1"/>
          </p:cNvPicPr>
          <p:nvPr/>
        </p:nvPicPr>
        <p:blipFill>
          <a:blip r:embed="rId4"/>
          <a:stretch>
            <a:fillRect/>
          </a:stretch>
        </p:blipFill>
        <p:spPr>
          <a:xfrm>
            <a:off x="351692" y="2166274"/>
            <a:ext cx="7772400" cy="4492304"/>
          </a:xfrm>
          <a:prstGeom prst="rect">
            <a:avLst/>
          </a:prstGeom>
        </p:spPr>
      </p:pic>
      <p:pic>
        <p:nvPicPr>
          <p:cNvPr id="7" name="图片 6">
            <a:extLst>
              <a:ext uri="{FF2B5EF4-FFF2-40B4-BE49-F238E27FC236}">
                <a16:creationId xmlns:a16="http://schemas.microsoft.com/office/drawing/2014/main" id="{CC1CE718-165A-CFCF-119D-DAF445304E9E}"/>
              </a:ext>
            </a:extLst>
          </p:cNvPr>
          <p:cNvPicPr>
            <a:picLocks noChangeAspect="1"/>
          </p:cNvPicPr>
          <p:nvPr/>
        </p:nvPicPr>
        <p:blipFill>
          <a:blip r:embed="rId5"/>
          <a:stretch>
            <a:fillRect/>
          </a:stretch>
        </p:blipFill>
        <p:spPr>
          <a:xfrm>
            <a:off x="5720572" y="2166274"/>
            <a:ext cx="5958689" cy="4480870"/>
          </a:xfrm>
          <a:prstGeom prst="rect">
            <a:avLst/>
          </a:prstGeom>
        </p:spPr>
      </p:pic>
    </p:spTree>
    <p:extLst>
      <p:ext uri="{BB962C8B-B14F-4D97-AF65-F5344CB8AC3E}">
        <p14:creationId xmlns:p14="http://schemas.microsoft.com/office/powerpoint/2010/main" val="3092417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524384" y="705428"/>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Memory</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常见用法示例</a:t>
            </a: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E88F7003-01DA-89C0-89DE-5DF07EA86794}"/>
              </a:ext>
            </a:extLst>
          </p:cNvPr>
          <p:cNvPicPr>
            <a:picLocks noChangeAspect="1"/>
          </p:cNvPicPr>
          <p:nvPr/>
        </p:nvPicPr>
        <p:blipFill>
          <a:blip r:embed="rId4"/>
          <a:stretch>
            <a:fillRect/>
          </a:stretch>
        </p:blipFill>
        <p:spPr>
          <a:xfrm>
            <a:off x="6248400" y="1077908"/>
            <a:ext cx="4416191" cy="2967870"/>
          </a:xfrm>
          <a:prstGeom prst="rect">
            <a:avLst/>
          </a:prstGeom>
        </p:spPr>
      </p:pic>
      <p:pic>
        <p:nvPicPr>
          <p:cNvPr id="10" name="图片 9">
            <a:extLst>
              <a:ext uri="{FF2B5EF4-FFF2-40B4-BE49-F238E27FC236}">
                <a16:creationId xmlns:a16="http://schemas.microsoft.com/office/drawing/2014/main" id="{A9892B80-F8F9-E2AC-42BB-7F528D2050B9}"/>
              </a:ext>
            </a:extLst>
          </p:cNvPr>
          <p:cNvPicPr>
            <a:picLocks noChangeAspect="1"/>
          </p:cNvPicPr>
          <p:nvPr/>
        </p:nvPicPr>
        <p:blipFill>
          <a:blip r:embed="rId5"/>
          <a:stretch>
            <a:fillRect/>
          </a:stretch>
        </p:blipFill>
        <p:spPr>
          <a:xfrm>
            <a:off x="6229895" y="3976958"/>
            <a:ext cx="4416191" cy="2884190"/>
          </a:xfrm>
          <a:prstGeom prst="rect">
            <a:avLst/>
          </a:prstGeom>
        </p:spPr>
      </p:pic>
      <p:pic>
        <p:nvPicPr>
          <p:cNvPr id="12" name="图片 11">
            <a:extLst>
              <a:ext uri="{FF2B5EF4-FFF2-40B4-BE49-F238E27FC236}">
                <a16:creationId xmlns:a16="http://schemas.microsoft.com/office/drawing/2014/main" id="{DC8F4D6A-6DA3-AA28-91B3-A65D73E1D5E8}"/>
              </a:ext>
            </a:extLst>
          </p:cNvPr>
          <p:cNvPicPr>
            <a:picLocks noChangeAspect="1"/>
          </p:cNvPicPr>
          <p:nvPr/>
        </p:nvPicPr>
        <p:blipFill>
          <a:blip r:embed="rId6"/>
          <a:stretch>
            <a:fillRect/>
          </a:stretch>
        </p:blipFill>
        <p:spPr>
          <a:xfrm>
            <a:off x="524385" y="1077908"/>
            <a:ext cx="5705510" cy="5780092"/>
          </a:xfrm>
          <a:prstGeom prst="rect">
            <a:avLst/>
          </a:prstGeom>
        </p:spPr>
      </p:pic>
    </p:spTree>
    <p:extLst>
      <p:ext uri="{BB962C8B-B14F-4D97-AF65-F5344CB8AC3E}">
        <p14:creationId xmlns:p14="http://schemas.microsoft.com/office/powerpoint/2010/main" val="2585039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655" y="834323"/>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Agent</a:t>
            </a:r>
            <a:endParaRPr lang="zh-CN" altLang="en-US"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a:extLst>
              <a:ext uri="{FF2B5EF4-FFF2-40B4-BE49-F238E27FC236}">
                <a16:creationId xmlns:a16="http://schemas.microsoft.com/office/drawing/2014/main" id="{953EB408-8CD7-40F2-B4C0-AB95493FE33D}"/>
              </a:ext>
            </a:extLst>
          </p:cNvPr>
          <p:cNvSpPr txBox="1"/>
          <p:nvPr/>
        </p:nvSpPr>
        <p:spPr>
          <a:xfrm>
            <a:off x="524385" y="1510748"/>
            <a:ext cx="10953514" cy="5355312"/>
          </a:xfrm>
          <a:prstGeom prst="rect">
            <a:avLst/>
          </a:prstGeom>
          <a:noFill/>
        </p:spPr>
        <p:txBody>
          <a:bodyPr wrap="square" rtlCol="0">
            <a:spAutoFit/>
          </a:bodyPr>
          <a:lstStyle/>
          <a:p>
            <a:r>
              <a:rPr lang="en-US" altLang="zh-CN" b="0" i="0" dirty="0">
                <a:solidFill>
                  <a:srgbClr val="374151"/>
                </a:solidFill>
                <a:effectLst/>
                <a:latin typeface="Söhne"/>
              </a:rPr>
              <a:t>Agent</a:t>
            </a:r>
            <a:r>
              <a:rPr lang="zh-CN" altLang="en-US" b="0" i="0" dirty="0">
                <a:solidFill>
                  <a:srgbClr val="374151"/>
                </a:solidFill>
                <a:effectLst/>
                <a:latin typeface="Söhne"/>
              </a:rPr>
              <a:t>的核心思想是使用语言模型（</a:t>
            </a:r>
            <a:r>
              <a:rPr lang="en-US" altLang="zh-CN" b="0" i="0" dirty="0">
                <a:solidFill>
                  <a:srgbClr val="374151"/>
                </a:solidFill>
                <a:effectLst/>
                <a:latin typeface="Söhne"/>
              </a:rPr>
              <a:t>LLM</a:t>
            </a:r>
            <a:r>
              <a:rPr lang="zh-CN" altLang="en-US" b="0" i="0" dirty="0">
                <a:solidFill>
                  <a:srgbClr val="374151"/>
                </a:solidFill>
                <a:effectLst/>
                <a:latin typeface="Söhne"/>
              </a:rPr>
              <a:t>）来选择要执行的一系列动作，通过</a:t>
            </a:r>
            <a:r>
              <a:rPr lang="en-US" altLang="zh-CN" b="0" i="0" dirty="0">
                <a:solidFill>
                  <a:srgbClr val="374151"/>
                </a:solidFill>
                <a:effectLst/>
                <a:latin typeface="Söhne"/>
              </a:rPr>
              <a:t>Tool</a:t>
            </a:r>
            <a:r>
              <a:rPr lang="zh-CN" altLang="en-US" b="0" i="0" dirty="0">
                <a:solidFill>
                  <a:srgbClr val="374151"/>
                </a:solidFill>
                <a:effectLst/>
                <a:latin typeface="Söhne"/>
              </a:rPr>
              <a:t>和外部世界交互。在链（</a:t>
            </a:r>
            <a:r>
              <a:rPr lang="en-US" altLang="zh-CN" b="0" i="0" dirty="0">
                <a:solidFill>
                  <a:srgbClr val="374151"/>
                </a:solidFill>
                <a:effectLst/>
                <a:latin typeface="Söhne"/>
              </a:rPr>
              <a:t>chains</a:t>
            </a:r>
            <a:r>
              <a:rPr lang="zh-CN" altLang="en-US" b="0" i="0" dirty="0">
                <a:solidFill>
                  <a:srgbClr val="374151"/>
                </a:solidFill>
                <a:effectLst/>
                <a:latin typeface="Söhne"/>
              </a:rPr>
              <a:t>）中，动作序列是硬编码的（在代码中）。在</a:t>
            </a:r>
            <a:r>
              <a:rPr lang="en-US" altLang="zh-CN" dirty="0">
                <a:solidFill>
                  <a:srgbClr val="374151"/>
                </a:solidFill>
                <a:latin typeface="Söhne"/>
              </a:rPr>
              <a:t>A</a:t>
            </a:r>
            <a:r>
              <a:rPr lang="en-US" altLang="zh-CN" b="0" i="0" dirty="0">
                <a:solidFill>
                  <a:srgbClr val="374151"/>
                </a:solidFill>
                <a:effectLst/>
                <a:latin typeface="Söhne"/>
              </a:rPr>
              <a:t>gent</a:t>
            </a:r>
            <a:r>
              <a:rPr lang="zh-CN" altLang="en-US" b="0" i="0" dirty="0">
                <a:solidFill>
                  <a:srgbClr val="374151"/>
                </a:solidFill>
                <a:effectLst/>
                <a:latin typeface="Söhne"/>
              </a:rPr>
              <a:t>中，语言模型被用作推理引擎，以确定要执行哪些动作以及执行的顺序。</a:t>
            </a:r>
            <a:endParaRPr lang="en-US" altLang="zh-CN" b="0" i="0" dirty="0">
              <a:solidFill>
                <a:srgbClr val="374151"/>
              </a:solidFill>
              <a:effectLst/>
              <a:latin typeface="Söhne"/>
            </a:endParaRPr>
          </a:p>
          <a:p>
            <a:r>
              <a:rPr lang="en-US" altLang="zh-CN" b="0" i="0" dirty="0">
                <a:solidFill>
                  <a:srgbClr val="374151"/>
                </a:solidFill>
                <a:effectLst/>
                <a:latin typeface="Söhne"/>
              </a:rPr>
              <a:t>Agent</a:t>
            </a:r>
            <a:r>
              <a:rPr lang="zh-CN" altLang="en-US" b="0" i="0" dirty="0">
                <a:solidFill>
                  <a:srgbClr val="374151"/>
                </a:solidFill>
                <a:effectLst/>
                <a:latin typeface="Söhne"/>
              </a:rPr>
              <a:t>就像是代表用户执行操作的机器人，可以将不同的操作链接在一起。</a:t>
            </a:r>
            <a:endParaRPr lang="en-US" altLang="zh-CN" b="0" i="0" dirty="0">
              <a:solidFill>
                <a:srgbClr val="374151"/>
              </a:solidFill>
              <a:effectLst/>
              <a:latin typeface="Söhne"/>
            </a:endParaRPr>
          </a:p>
          <a:p>
            <a:endParaRPr lang="en-US" altLang="zh-CN" b="0" i="0" dirty="0">
              <a:solidFill>
                <a:srgbClr val="374151"/>
              </a:solidFill>
              <a:effectLst/>
              <a:latin typeface="Söhne"/>
            </a:endParaRPr>
          </a:p>
          <a:p>
            <a:r>
              <a:rPr kumimoji="1" lang="zh-CN" altLang="en-US" dirty="0"/>
              <a:t>几个关键组件：</a:t>
            </a:r>
            <a:endParaRPr kumimoji="1" lang="en-US" altLang="zh-CN" dirty="0"/>
          </a:p>
          <a:p>
            <a:pPr marL="285750" indent="-285750">
              <a:buFont typeface="Arial" panose="020B0604020202020204" pitchFamily="34" charset="0"/>
              <a:buChar char="•"/>
            </a:pPr>
            <a:r>
              <a:rPr lang="en-US" altLang="zh-CN" b="0" i="0" dirty="0">
                <a:solidFill>
                  <a:srgbClr val="374151"/>
                </a:solidFill>
                <a:effectLst/>
                <a:latin typeface="Söhne"/>
              </a:rPr>
              <a:t>Agent</a:t>
            </a:r>
            <a:r>
              <a:rPr lang="zh-CN" altLang="en-US" b="0" i="0" dirty="0">
                <a:solidFill>
                  <a:srgbClr val="374151"/>
                </a:solidFill>
                <a:effectLst/>
                <a:latin typeface="Söhne"/>
              </a:rPr>
              <a:t>：这是负责决定下一步要采取什么行动的类，即用什么</a:t>
            </a:r>
            <a:r>
              <a:rPr lang="en-US" altLang="zh-CN" b="0" i="0" dirty="0">
                <a:solidFill>
                  <a:srgbClr val="374151"/>
                </a:solidFill>
                <a:effectLst/>
                <a:latin typeface="Söhne"/>
              </a:rPr>
              <a:t>Tool</a:t>
            </a:r>
            <a:r>
              <a:rPr lang="zh-CN" altLang="en-US" b="0" i="0" dirty="0">
                <a:solidFill>
                  <a:srgbClr val="374151"/>
                </a:solidFill>
                <a:effectLst/>
                <a:latin typeface="Söhne"/>
              </a:rPr>
              <a:t>，做决定。</a:t>
            </a:r>
            <a:endParaRPr kumimoji="1" lang="en-US" altLang="zh-CN" b="0" i="0" dirty="0">
              <a:solidFill>
                <a:srgbClr val="374151"/>
              </a:solidFill>
              <a:effectLst/>
              <a:latin typeface="Söhne"/>
            </a:endParaRPr>
          </a:p>
          <a:p>
            <a:pPr marL="285750" indent="-285750">
              <a:buFont typeface="Arial" panose="020B0604020202020204" pitchFamily="34" charset="0"/>
              <a:buChar char="•"/>
            </a:pPr>
            <a:r>
              <a:rPr lang="en-US" altLang="zh-CN" b="0" i="0" dirty="0">
                <a:solidFill>
                  <a:srgbClr val="374151"/>
                </a:solidFill>
                <a:effectLst/>
                <a:latin typeface="Söhne"/>
              </a:rPr>
              <a:t>Tools</a:t>
            </a:r>
            <a:r>
              <a:rPr lang="zh-CN" altLang="en-US" b="0" i="0" dirty="0">
                <a:solidFill>
                  <a:srgbClr val="374151"/>
                </a:solidFill>
                <a:effectLst/>
                <a:latin typeface="Söhne"/>
              </a:rPr>
              <a:t>：</a:t>
            </a:r>
            <a:r>
              <a:rPr lang="en-US" altLang="zh-CN" b="0" i="0" dirty="0">
                <a:solidFill>
                  <a:srgbClr val="374151"/>
                </a:solidFill>
                <a:effectLst/>
                <a:latin typeface="Söhne"/>
              </a:rPr>
              <a:t>Tools</a:t>
            </a:r>
            <a:r>
              <a:rPr lang="zh-CN" altLang="en-US" b="0" i="0" dirty="0">
                <a:solidFill>
                  <a:srgbClr val="374151"/>
                </a:solidFill>
                <a:effectLst/>
                <a:latin typeface="Söhne"/>
              </a:rPr>
              <a:t>是</a:t>
            </a:r>
            <a:r>
              <a:rPr lang="en-US" altLang="zh-CN" b="0" i="0" dirty="0">
                <a:solidFill>
                  <a:srgbClr val="374151"/>
                </a:solidFill>
                <a:effectLst/>
                <a:latin typeface="Söhne"/>
              </a:rPr>
              <a:t>agent</a:t>
            </a:r>
            <a:r>
              <a:rPr lang="zh-CN" altLang="en-US" b="0" i="0" dirty="0">
                <a:solidFill>
                  <a:srgbClr val="374151"/>
                </a:solidFill>
                <a:effectLst/>
                <a:latin typeface="Söhne"/>
              </a:rPr>
              <a:t>调用的函数、内置的工具有搜索、网络请求、</a:t>
            </a:r>
            <a:r>
              <a:rPr lang="en-US" altLang="zh-CN" b="0" i="0" dirty="0">
                <a:solidFill>
                  <a:srgbClr val="374151"/>
                </a:solidFill>
                <a:effectLst/>
                <a:latin typeface="Söhne"/>
              </a:rPr>
              <a:t>Shell</a:t>
            </a:r>
            <a:r>
              <a:rPr lang="zh-CN" altLang="en-US" b="0" i="0" dirty="0">
                <a:solidFill>
                  <a:srgbClr val="374151"/>
                </a:solidFill>
                <a:effectLst/>
                <a:latin typeface="Söhne"/>
              </a:rPr>
              <a:t>、数学</a:t>
            </a:r>
            <a:r>
              <a:rPr lang="en-US" altLang="zh-CN" b="0" i="0" dirty="0">
                <a:solidFill>
                  <a:srgbClr val="374151"/>
                </a:solidFill>
                <a:effectLst/>
                <a:latin typeface="Söhne"/>
              </a:rPr>
              <a:t>…</a:t>
            </a:r>
            <a:endParaRPr kumimoji="1" lang="en-US" altLang="zh-CN" dirty="0">
              <a:solidFill>
                <a:srgbClr val="374151"/>
              </a:solidFill>
              <a:latin typeface="Söhne"/>
            </a:endParaRPr>
          </a:p>
          <a:p>
            <a:pPr marL="285750" indent="-285750">
              <a:buFont typeface="Arial" panose="020B0604020202020204" pitchFamily="34" charset="0"/>
              <a:buChar char="•"/>
            </a:pPr>
            <a:r>
              <a:rPr lang="en-US" altLang="zh-CN" b="0" i="0" dirty="0">
                <a:solidFill>
                  <a:srgbClr val="374151"/>
                </a:solidFill>
                <a:effectLst/>
                <a:latin typeface="Söhne"/>
              </a:rPr>
              <a:t>Toolkits</a:t>
            </a:r>
            <a:r>
              <a:rPr lang="zh-CN" altLang="en-US" b="0" i="0" dirty="0">
                <a:solidFill>
                  <a:srgbClr val="374151"/>
                </a:solidFill>
                <a:effectLst/>
                <a:latin typeface="Söhne"/>
              </a:rPr>
              <a:t>：用于完成特定目标所需的工具组。一个</a:t>
            </a:r>
            <a:r>
              <a:rPr lang="en-US" altLang="zh-CN" b="0" i="0" dirty="0">
                <a:solidFill>
                  <a:srgbClr val="374151"/>
                </a:solidFill>
                <a:effectLst/>
                <a:latin typeface="Söhne"/>
              </a:rPr>
              <a:t>toolkit</a:t>
            </a:r>
            <a:r>
              <a:rPr lang="zh-CN" altLang="en-US" b="0" i="0" dirty="0">
                <a:solidFill>
                  <a:srgbClr val="374151"/>
                </a:solidFill>
                <a:effectLst/>
                <a:latin typeface="Söhne"/>
              </a:rPr>
              <a:t>通常包含</a:t>
            </a:r>
            <a:r>
              <a:rPr lang="en-US" altLang="zh-CN" b="0" i="0" dirty="0">
                <a:solidFill>
                  <a:srgbClr val="374151"/>
                </a:solidFill>
                <a:effectLst/>
                <a:latin typeface="Söhne"/>
              </a:rPr>
              <a:t>3-5</a:t>
            </a:r>
            <a:r>
              <a:rPr lang="zh-CN" altLang="en-US" b="0" i="0" dirty="0">
                <a:solidFill>
                  <a:srgbClr val="374151"/>
                </a:solidFill>
                <a:effectLst/>
                <a:latin typeface="Söhne"/>
              </a:rPr>
              <a:t>个工具。</a:t>
            </a:r>
            <a:endParaRPr lang="en-US" altLang="zh-CN" b="0" i="0" dirty="0">
              <a:solidFill>
                <a:srgbClr val="374151"/>
              </a:solidFill>
              <a:effectLst/>
              <a:latin typeface="Söhne"/>
            </a:endParaRPr>
          </a:p>
          <a:p>
            <a:pPr marL="285750" indent="-285750">
              <a:buFont typeface="Arial" panose="020B0604020202020204" pitchFamily="34" charset="0"/>
              <a:buChar char="•"/>
            </a:pPr>
            <a:r>
              <a:rPr lang="en-US" altLang="zh-CN" b="0" i="0" dirty="0" err="1">
                <a:solidFill>
                  <a:srgbClr val="374151"/>
                </a:solidFill>
                <a:effectLst/>
                <a:latin typeface="Söhne"/>
              </a:rPr>
              <a:t>AgentExecutor</a:t>
            </a:r>
            <a:r>
              <a:rPr lang="zh-CN" altLang="en-US" b="0" i="0" dirty="0">
                <a:solidFill>
                  <a:srgbClr val="374151"/>
                </a:solidFill>
                <a:effectLst/>
                <a:latin typeface="Söhne"/>
              </a:rPr>
              <a:t>：</a:t>
            </a:r>
            <a:r>
              <a:rPr lang="en-US" altLang="zh-CN" b="0" i="0" dirty="0" err="1">
                <a:solidFill>
                  <a:srgbClr val="374151"/>
                </a:solidFill>
                <a:effectLst/>
                <a:latin typeface="Söhne"/>
              </a:rPr>
              <a:t>AgentExecutor</a:t>
            </a:r>
            <a:r>
              <a:rPr lang="zh-CN" altLang="en-US" b="0" i="0" dirty="0">
                <a:solidFill>
                  <a:srgbClr val="374151"/>
                </a:solidFill>
                <a:effectLst/>
                <a:latin typeface="Söhne"/>
              </a:rPr>
              <a:t>是</a:t>
            </a:r>
            <a:r>
              <a:rPr lang="en-US" altLang="zh-CN" b="0" i="0" dirty="0">
                <a:solidFill>
                  <a:srgbClr val="374151"/>
                </a:solidFill>
                <a:effectLst/>
                <a:latin typeface="Söhne"/>
              </a:rPr>
              <a:t>agent</a:t>
            </a:r>
            <a:r>
              <a:rPr lang="zh-CN" altLang="en-US" b="0" i="0" dirty="0">
                <a:solidFill>
                  <a:srgbClr val="374151"/>
                </a:solidFill>
                <a:effectLst/>
                <a:latin typeface="Söhne"/>
              </a:rPr>
              <a:t>的运行时环境。这是实际调用</a:t>
            </a:r>
            <a:r>
              <a:rPr lang="en-US" altLang="zh-CN" b="0" i="0" dirty="0">
                <a:solidFill>
                  <a:srgbClr val="374151"/>
                </a:solidFill>
                <a:effectLst/>
                <a:latin typeface="Söhne"/>
              </a:rPr>
              <a:t>agent</a:t>
            </a:r>
            <a:r>
              <a:rPr lang="zh-CN" altLang="en-US" b="0" i="0" dirty="0">
                <a:solidFill>
                  <a:srgbClr val="374151"/>
                </a:solidFill>
                <a:effectLst/>
                <a:latin typeface="Söhne"/>
              </a:rPr>
              <a:t>并执行其选择的动作的部分。</a:t>
            </a:r>
            <a:endParaRPr lang="en-US" altLang="zh-CN" b="0" i="0" dirty="0">
              <a:solidFill>
                <a:srgbClr val="374151"/>
              </a:solidFill>
              <a:effectLst/>
              <a:latin typeface="Söhne"/>
            </a:endParaRPr>
          </a:p>
          <a:p>
            <a:pPr marL="285750" indent="-285750">
              <a:buFont typeface="Arial" panose="020B0604020202020204" pitchFamily="34" charset="0"/>
              <a:buChar char="•"/>
            </a:pPr>
            <a:endParaRPr kumimoji="1" lang="en-US" altLang="zh-CN" dirty="0">
              <a:solidFill>
                <a:srgbClr val="374151"/>
              </a:solidFill>
              <a:latin typeface="Söhne"/>
            </a:endParaRPr>
          </a:p>
          <a:p>
            <a:r>
              <a:rPr kumimoji="1" lang="en-US" altLang="zh-CN" dirty="0">
                <a:solidFill>
                  <a:srgbClr val="374151"/>
                </a:solidFill>
                <a:latin typeface="Söhne"/>
              </a:rPr>
              <a:t>Agent</a:t>
            </a:r>
            <a:r>
              <a:rPr kumimoji="1" lang="zh-CN" altLang="en-US" dirty="0">
                <a:solidFill>
                  <a:srgbClr val="374151"/>
                </a:solidFill>
                <a:latin typeface="Söhne"/>
              </a:rPr>
              <a:t>背后的理论</a:t>
            </a:r>
            <a:r>
              <a:rPr kumimoji="1" lang="en-US" altLang="zh-CN" dirty="0" err="1">
                <a:solidFill>
                  <a:srgbClr val="374151"/>
                </a:solidFill>
                <a:latin typeface="Söhne"/>
              </a:rPr>
              <a:t>ReACT</a:t>
            </a:r>
            <a:r>
              <a:rPr kumimoji="1" lang="zh-CN" altLang="en-US" dirty="0">
                <a:solidFill>
                  <a:srgbClr val="374151"/>
                </a:solidFill>
                <a:latin typeface="Söhne"/>
              </a:rPr>
              <a:t>：</a:t>
            </a:r>
            <a:endParaRPr lang="en-US" altLang="zh-CN" b="0" i="1" dirty="0">
              <a:solidFill>
                <a:srgbClr val="374151"/>
              </a:solidFill>
              <a:effectLst/>
              <a:latin typeface="Söhne"/>
            </a:endParaRPr>
          </a:p>
          <a:p>
            <a:r>
              <a:rPr lang="en-US" altLang="zh-CN" b="0" i="1" dirty="0" err="1">
                <a:solidFill>
                  <a:srgbClr val="374151"/>
                </a:solidFill>
                <a:effectLst/>
                <a:latin typeface="Söhne"/>
              </a:rPr>
              <a:t>ReAct</a:t>
            </a:r>
            <a:r>
              <a:rPr lang="zh-CN" altLang="en-US" b="0" i="1" dirty="0">
                <a:solidFill>
                  <a:srgbClr val="374151"/>
                </a:solidFill>
                <a:effectLst/>
                <a:latin typeface="Söhne"/>
              </a:rPr>
              <a:t>是一种新的方法，用于提高大型语言模型（</a:t>
            </a:r>
            <a:r>
              <a:rPr lang="en-US" altLang="zh-CN" b="0" i="1" dirty="0">
                <a:solidFill>
                  <a:srgbClr val="374151"/>
                </a:solidFill>
                <a:effectLst/>
                <a:latin typeface="Söhne"/>
              </a:rPr>
              <a:t>LLMs</a:t>
            </a:r>
            <a:r>
              <a:rPr lang="zh-CN" altLang="en-US" b="0" i="1" dirty="0">
                <a:solidFill>
                  <a:srgbClr val="374151"/>
                </a:solidFill>
                <a:effectLst/>
                <a:latin typeface="Söhne"/>
              </a:rPr>
              <a:t>）的推理和行动能力。这种方法的主要思想是让模型在解决问题或执行任务时，不仅生成具体的行动，</a:t>
            </a:r>
            <a:r>
              <a:rPr lang="zh-CN" altLang="en-US" b="1" i="1" dirty="0">
                <a:solidFill>
                  <a:srgbClr val="374151"/>
                </a:solidFill>
                <a:effectLst/>
                <a:latin typeface="Söhne"/>
              </a:rPr>
              <a:t>还生成推理痕迹</a:t>
            </a:r>
            <a:r>
              <a:rPr lang="zh-CN" altLang="en-US" b="0" i="1" dirty="0">
                <a:solidFill>
                  <a:srgbClr val="374151"/>
                </a:solidFill>
                <a:effectLst/>
                <a:latin typeface="Söhne"/>
              </a:rPr>
              <a:t>。这些推理痕迹可以帮助模型跟踪和更新行动计划，处理异常情况，以及在需要时从外部资源（如知识库或环境）获取额外信息。</a:t>
            </a:r>
            <a:endParaRPr lang="en-US" altLang="zh-CN" b="0" i="1" dirty="0">
              <a:solidFill>
                <a:srgbClr val="374151"/>
              </a:solidFill>
              <a:effectLst/>
              <a:latin typeface="Söhne"/>
            </a:endParaRPr>
          </a:p>
          <a:p>
            <a:r>
              <a:rPr lang="zh-CN" altLang="en-US" b="0" i="1" dirty="0">
                <a:solidFill>
                  <a:srgbClr val="374151"/>
                </a:solidFill>
                <a:effectLst/>
                <a:latin typeface="Söhne"/>
              </a:rPr>
              <a:t>让大型语言模型能够更好地模拟人类的推理和行动过程，从而提高其在各种任务中的表现。</a:t>
            </a:r>
            <a:endParaRPr lang="en-US" altLang="zh-CN" b="0" i="1" dirty="0">
              <a:solidFill>
                <a:srgbClr val="374151"/>
              </a:solidFill>
              <a:effectLst/>
              <a:latin typeface="Söhne"/>
            </a:endParaRPr>
          </a:p>
          <a:p>
            <a:endParaRPr kumimoji="1" lang="en-US" altLang="zh-CN" i="1" dirty="0">
              <a:solidFill>
                <a:srgbClr val="374151"/>
              </a:solidFill>
              <a:latin typeface="Söhne"/>
            </a:endParaRPr>
          </a:p>
          <a:p>
            <a:r>
              <a:rPr kumimoji="1" lang="en-US" altLang="zh-CN" dirty="0">
                <a:solidFill>
                  <a:srgbClr val="374151"/>
                </a:solidFill>
                <a:latin typeface="Söhne"/>
                <a:hlinkClick r:id="rId4"/>
              </a:rPr>
              <a:t>https://arxiv.org/pdf/2210.03629.pdf</a:t>
            </a:r>
            <a:endParaRPr kumimoji="1" lang="en-US" altLang="zh-CN" i="1" dirty="0">
              <a:solidFill>
                <a:srgbClr val="374151"/>
              </a:solidFill>
              <a:latin typeface="Söhne"/>
            </a:endParaRPr>
          </a:p>
          <a:p>
            <a:endParaRPr kumimoji="1" lang="zh-CN" altLang="en-US" dirty="0"/>
          </a:p>
        </p:txBody>
      </p:sp>
    </p:spTree>
    <p:extLst>
      <p:ext uri="{BB962C8B-B14F-4D97-AF65-F5344CB8AC3E}">
        <p14:creationId xmlns:p14="http://schemas.microsoft.com/office/powerpoint/2010/main" val="4062945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3658"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655" y="834323"/>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Agent</a:t>
            </a:r>
            <a:endParaRPr lang="zh-CN" altLang="en-US"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96BC3DF1-BFE0-6A0A-F4D1-ABAFB1D938A3}"/>
              </a:ext>
            </a:extLst>
          </p:cNvPr>
          <p:cNvPicPr>
            <a:picLocks noChangeAspect="1"/>
          </p:cNvPicPr>
          <p:nvPr/>
        </p:nvPicPr>
        <p:blipFill>
          <a:blip r:embed="rId4"/>
          <a:stretch>
            <a:fillRect/>
          </a:stretch>
        </p:blipFill>
        <p:spPr>
          <a:xfrm>
            <a:off x="412655" y="1610885"/>
            <a:ext cx="6633471" cy="5189918"/>
          </a:xfrm>
          <a:prstGeom prst="rect">
            <a:avLst/>
          </a:prstGeom>
        </p:spPr>
      </p:pic>
      <p:pic>
        <p:nvPicPr>
          <p:cNvPr id="7" name="图片 6">
            <a:extLst>
              <a:ext uri="{FF2B5EF4-FFF2-40B4-BE49-F238E27FC236}">
                <a16:creationId xmlns:a16="http://schemas.microsoft.com/office/drawing/2014/main" id="{D8024500-DB1C-03BA-B1DE-E453D8E8C2DA}"/>
              </a:ext>
            </a:extLst>
          </p:cNvPr>
          <p:cNvPicPr>
            <a:picLocks noChangeAspect="1"/>
          </p:cNvPicPr>
          <p:nvPr/>
        </p:nvPicPr>
        <p:blipFill>
          <a:blip r:embed="rId5"/>
          <a:stretch>
            <a:fillRect/>
          </a:stretch>
        </p:blipFill>
        <p:spPr>
          <a:xfrm>
            <a:off x="6248400" y="1610885"/>
            <a:ext cx="5518856" cy="5189918"/>
          </a:xfrm>
          <a:prstGeom prst="rect">
            <a:avLst/>
          </a:prstGeom>
        </p:spPr>
      </p:pic>
      <p:sp>
        <p:nvSpPr>
          <p:cNvPr id="9" name="文本框 8">
            <a:extLst>
              <a:ext uri="{FF2B5EF4-FFF2-40B4-BE49-F238E27FC236}">
                <a16:creationId xmlns:a16="http://schemas.microsoft.com/office/drawing/2014/main" id="{6B295114-9E61-5FE1-AA34-0A3BF94D68DF}"/>
              </a:ext>
            </a:extLst>
          </p:cNvPr>
          <p:cNvSpPr txBox="1"/>
          <p:nvPr/>
        </p:nvSpPr>
        <p:spPr>
          <a:xfrm>
            <a:off x="412655" y="1241553"/>
            <a:ext cx="2169184" cy="369332"/>
          </a:xfrm>
          <a:prstGeom prst="rect">
            <a:avLst/>
          </a:prstGeom>
          <a:noFill/>
        </p:spPr>
        <p:txBody>
          <a:bodyPr wrap="none" rtlCol="0">
            <a:spAutoFit/>
          </a:bodyPr>
          <a:lstStyle/>
          <a:p>
            <a:r>
              <a:rPr kumimoji="1" lang="zh-CN" altLang="en-US" dirty="0"/>
              <a:t>无状态的</a:t>
            </a:r>
            <a:r>
              <a:rPr kumimoji="1" lang="en-US" altLang="zh-CN" dirty="0"/>
              <a:t>Agent</a:t>
            </a:r>
            <a:r>
              <a:rPr kumimoji="1" lang="zh-CN" altLang="en-US" dirty="0"/>
              <a:t>使用</a:t>
            </a:r>
          </a:p>
        </p:txBody>
      </p:sp>
    </p:spTree>
    <p:extLst>
      <p:ext uri="{BB962C8B-B14F-4D97-AF65-F5344CB8AC3E}">
        <p14:creationId xmlns:p14="http://schemas.microsoft.com/office/powerpoint/2010/main" val="3130498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655" y="834323"/>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Agent</a:t>
            </a:r>
            <a:endParaRPr lang="zh-CN" altLang="en-US"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6B295114-9E61-5FE1-AA34-0A3BF94D68DF}"/>
              </a:ext>
            </a:extLst>
          </p:cNvPr>
          <p:cNvSpPr txBox="1"/>
          <p:nvPr/>
        </p:nvSpPr>
        <p:spPr>
          <a:xfrm>
            <a:off x="412655" y="1241553"/>
            <a:ext cx="2539478" cy="369332"/>
          </a:xfrm>
          <a:prstGeom prst="rect">
            <a:avLst/>
          </a:prstGeom>
          <a:noFill/>
        </p:spPr>
        <p:txBody>
          <a:bodyPr wrap="none" rtlCol="0">
            <a:spAutoFit/>
          </a:bodyPr>
          <a:lstStyle/>
          <a:p>
            <a:r>
              <a:rPr kumimoji="1" lang="zh-CN" altLang="en-US" dirty="0"/>
              <a:t>在</a:t>
            </a:r>
            <a:r>
              <a:rPr kumimoji="1" lang="en-US" altLang="zh-CN" dirty="0"/>
              <a:t>Agent</a:t>
            </a:r>
            <a:r>
              <a:rPr kumimoji="1" lang="zh-CN" altLang="en-US" dirty="0"/>
              <a:t>中加上</a:t>
            </a:r>
            <a:r>
              <a:rPr kumimoji="1" lang="en-US" altLang="zh-CN" dirty="0"/>
              <a:t>Memory</a:t>
            </a:r>
            <a:endParaRPr kumimoji="1" lang="zh-CN" altLang="en-US" dirty="0"/>
          </a:p>
        </p:txBody>
      </p:sp>
      <p:pic>
        <p:nvPicPr>
          <p:cNvPr id="6" name="图片 5">
            <a:extLst>
              <a:ext uri="{FF2B5EF4-FFF2-40B4-BE49-F238E27FC236}">
                <a16:creationId xmlns:a16="http://schemas.microsoft.com/office/drawing/2014/main" id="{58FA2B6C-2F6D-C5ED-CD8B-1E134A0446FC}"/>
              </a:ext>
            </a:extLst>
          </p:cNvPr>
          <p:cNvPicPr>
            <a:picLocks noChangeAspect="1"/>
          </p:cNvPicPr>
          <p:nvPr/>
        </p:nvPicPr>
        <p:blipFill>
          <a:blip r:embed="rId4"/>
          <a:stretch>
            <a:fillRect/>
          </a:stretch>
        </p:blipFill>
        <p:spPr>
          <a:xfrm>
            <a:off x="524384" y="1613986"/>
            <a:ext cx="6245087" cy="4925812"/>
          </a:xfrm>
          <a:prstGeom prst="rect">
            <a:avLst/>
          </a:prstGeom>
        </p:spPr>
      </p:pic>
    </p:spTree>
    <p:extLst>
      <p:ext uri="{BB962C8B-B14F-4D97-AF65-F5344CB8AC3E}">
        <p14:creationId xmlns:p14="http://schemas.microsoft.com/office/powerpoint/2010/main" val="2801066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4618" y="-9236"/>
            <a:ext cx="12199316" cy="6403021"/>
          </a:xfrm>
          <a:prstGeom prst="rect">
            <a:avLst/>
          </a:prstGeom>
        </p:spPr>
      </p:pic>
      <p:sp>
        <p:nvSpPr>
          <p:cNvPr id="27" name="文本框 26">
            <a:extLst>
              <a:ext uri="{FF2B5EF4-FFF2-40B4-BE49-F238E27FC236}">
                <a16:creationId xmlns:a16="http://schemas.microsoft.com/office/drawing/2014/main" id="{134A44FB-0FBF-0C72-9F23-E4570D85EAD0}"/>
              </a:ext>
            </a:extLst>
          </p:cNvPr>
          <p:cNvSpPr txBox="1"/>
          <p:nvPr/>
        </p:nvSpPr>
        <p:spPr>
          <a:xfrm>
            <a:off x="376809" y="1267758"/>
            <a:ext cx="2264791" cy="600164"/>
          </a:xfrm>
          <a:prstGeom prst="rect">
            <a:avLst/>
          </a:prstGeom>
          <a:noFill/>
        </p:spPr>
        <p:txBody>
          <a:bodyPr wrap="square">
            <a:spAutoFit/>
          </a:bodyPr>
          <a:lstStyle/>
          <a:p>
            <a:r>
              <a:rPr lang="zh-CN" altLang="en-US" sz="3300" dirty="0">
                <a:solidFill>
                  <a:srgbClr val="FF6026"/>
                </a:solidFill>
                <a:latin typeface="Alibaba PuHuiTi M" pitchFamily="18" charset="-122"/>
                <a:ea typeface="Alibaba PuHuiTi M" pitchFamily="18" charset="-122"/>
                <a:cs typeface="Alibaba PuHuiTi M" pitchFamily="18" charset="-122"/>
              </a:rPr>
              <a:t>背景介绍</a:t>
            </a:r>
          </a:p>
        </p:txBody>
      </p:sp>
      <p:sp>
        <p:nvSpPr>
          <p:cNvPr id="28" name="文本框 27">
            <a:extLst>
              <a:ext uri="{FF2B5EF4-FFF2-40B4-BE49-F238E27FC236}">
                <a16:creationId xmlns:a16="http://schemas.microsoft.com/office/drawing/2014/main" id="{EB279628-EEFE-A7D5-7BC0-425A4E11BC43}"/>
              </a:ext>
            </a:extLst>
          </p:cNvPr>
          <p:cNvSpPr txBox="1"/>
          <p:nvPr/>
        </p:nvSpPr>
        <p:spPr>
          <a:xfrm>
            <a:off x="395714" y="2061331"/>
            <a:ext cx="246339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为什么会有这次分享？</a:t>
            </a:r>
          </a:p>
        </p:txBody>
      </p:sp>
      <p:sp>
        <p:nvSpPr>
          <p:cNvPr id="29" name="文本框 28">
            <a:extLst>
              <a:ext uri="{FF2B5EF4-FFF2-40B4-BE49-F238E27FC236}">
                <a16:creationId xmlns:a16="http://schemas.microsoft.com/office/drawing/2014/main" id="{62164ADD-FF1B-54DC-EF70-61E838AC1547}"/>
              </a:ext>
            </a:extLst>
          </p:cNvPr>
          <p:cNvSpPr txBox="1"/>
          <p:nvPr/>
        </p:nvSpPr>
        <p:spPr>
          <a:xfrm>
            <a:off x="376809" y="2468333"/>
            <a:ext cx="8737600" cy="2031325"/>
          </a:xfrm>
          <a:prstGeom prst="rect">
            <a:avLst/>
          </a:prstGeom>
          <a:noFill/>
        </p:spPr>
        <p:txBody>
          <a:bodyPr wrap="square" rtlCol="0">
            <a:spAutoFit/>
          </a:bodyPr>
          <a:lstStyle/>
          <a:p>
            <a:r>
              <a:rPr lang="en-US" altLang="zh-CN" sz="1400" b="0" i="0" dirty="0">
                <a:effectLst/>
                <a:latin typeface="Söhne Mono"/>
              </a:rPr>
              <a:t>1</a:t>
            </a:r>
            <a:r>
              <a:rPr lang="zh-CN" altLang="en-US" sz="1400" b="0" i="0" dirty="0">
                <a:effectLst/>
                <a:latin typeface="Söhne Mono"/>
              </a:rPr>
              <a:t>、在亲自体验了</a:t>
            </a:r>
            <a:r>
              <a:rPr lang="en-US" altLang="zh-CN" sz="1400" b="0" i="0" dirty="0">
                <a:effectLst/>
                <a:latin typeface="Söhne Mono"/>
              </a:rPr>
              <a:t>GPT</a:t>
            </a:r>
            <a:r>
              <a:rPr lang="zh-CN" altLang="en-US" sz="1400" b="0" i="0" dirty="0">
                <a:effectLst/>
                <a:latin typeface="Söhne Mono"/>
              </a:rPr>
              <a:t>的能力，</a:t>
            </a:r>
            <a:r>
              <a:rPr lang="zh-CN" altLang="en-US" sz="1400" dirty="0">
                <a:latin typeface="Söhne Mono"/>
              </a:rPr>
              <a:t>看了</a:t>
            </a:r>
            <a:r>
              <a:rPr lang="zh-CN" altLang="en-US" sz="1400" b="0" i="0" dirty="0">
                <a:effectLst/>
                <a:latin typeface="Söhne Mono"/>
              </a:rPr>
              <a:t>一些相关的信息后，我也相信这项技术具有巨大的价值和潜力。别的不说，起码能提升不少工作效率，而且还有很大的探索空间。搜索、娱乐、</a:t>
            </a:r>
            <a:r>
              <a:rPr lang="en-US" altLang="zh-CN" sz="1400" b="0" i="0" dirty="0">
                <a:effectLst/>
                <a:latin typeface="Söhne Mono"/>
              </a:rPr>
              <a:t>coding</a:t>
            </a:r>
            <a:r>
              <a:rPr lang="zh-CN" altLang="en-US" sz="1400" b="0" i="0" dirty="0">
                <a:effectLst/>
                <a:latin typeface="Söhne Mono"/>
              </a:rPr>
              <a:t>问题、检查、文档</a:t>
            </a:r>
            <a:r>
              <a:rPr lang="zh-CN" altLang="en-US" sz="1400" dirty="0">
                <a:latin typeface="Söhne Mono"/>
              </a:rPr>
              <a:t>、</a:t>
            </a:r>
            <a:r>
              <a:rPr lang="zh-CN" altLang="en-US" sz="1400" b="0" i="0" dirty="0">
                <a:effectLst/>
                <a:latin typeface="Söhne Mono"/>
              </a:rPr>
              <a:t>表格</a:t>
            </a:r>
            <a:r>
              <a:rPr lang="en-US" altLang="zh-CN" sz="1400" b="0" i="0" dirty="0">
                <a:effectLst/>
                <a:latin typeface="Söhne Mono"/>
              </a:rPr>
              <a:t>…</a:t>
            </a:r>
          </a:p>
          <a:p>
            <a:r>
              <a:rPr lang="en-US" altLang="zh-CN" sz="1400" b="0" i="0" dirty="0">
                <a:effectLst/>
                <a:latin typeface="Söhne Mono"/>
              </a:rPr>
              <a:t>2</a:t>
            </a:r>
            <a:r>
              <a:rPr lang="zh-CN" altLang="en-US" sz="1400" b="0" i="0" dirty="0">
                <a:effectLst/>
                <a:latin typeface="Söhne Mono"/>
              </a:rPr>
              <a:t>、作为一名技术专业人士，我觉得还是要研究点工程上的东西，</a:t>
            </a:r>
            <a:r>
              <a:rPr lang="en-US" altLang="zh-CN" sz="1400" b="0" i="0" dirty="0" err="1">
                <a:effectLst/>
                <a:latin typeface="Söhne Mono"/>
              </a:rPr>
              <a:t>LangChain</a:t>
            </a:r>
            <a:r>
              <a:rPr lang="zh-CN" altLang="en-US" sz="1400" b="0" i="0" dirty="0">
                <a:effectLst/>
                <a:latin typeface="Söhne Mono"/>
              </a:rPr>
              <a:t>是大语言模型的一个工程实践，就花了一些时间进行研究学习。代码本身不是很复杂，</a:t>
            </a:r>
            <a:r>
              <a:rPr lang="zh-CN" altLang="en-US" sz="1400" dirty="0">
                <a:latin typeface="Söhne Mono"/>
              </a:rPr>
              <a:t>设计思想还是比较值得学习；</a:t>
            </a:r>
            <a:endParaRPr lang="en-US" altLang="zh-CN" sz="1400" b="0" i="0" dirty="0">
              <a:effectLst/>
              <a:latin typeface="Söhne Mono"/>
            </a:endParaRPr>
          </a:p>
          <a:p>
            <a:r>
              <a:rPr lang="en-US" altLang="zh-CN" sz="1400" b="0" i="0" dirty="0">
                <a:effectLst/>
                <a:latin typeface="Söhne Mono"/>
              </a:rPr>
              <a:t>3</a:t>
            </a:r>
            <a:r>
              <a:rPr lang="zh-CN" altLang="en-US" sz="1400" b="0" i="0" dirty="0">
                <a:effectLst/>
                <a:latin typeface="Söhne Mono"/>
              </a:rPr>
              <a:t>、然后整理了一篇关于这个主题的文章，也就是我们今天分享的主题。这篇文章在内部有同事的积极反馈，也感谢集团的媒体同学邀请我让我有机会能再这里给大家分享。</a:t>
            </a:r>
            <a:endParaRPr lang="en-US" altLang="zh-CN" sz="1400" b="0" i="0" dirty="0">
              <a:effectLst/>
              <a:latin typeface="Söhne Mono"/>
            </a:endParaRPr>
          </a:p>
          <a:p>
            <a:endParaRPr lang="en-US" altLang="zh-CN" sz="1400" dirty="0">
              <a:latin typeface="Söhne Mono"/>
            </a:endParaRPr>
          </a:p>
          <a:p>
            <a:r>
              <a:rPr lang="zh-CN" altLang="en-US" sz="1400" b="0" i="0" dirty="0">
                <a:effectLst/>
                <a:latin typeface="Söhne Mono"/>
              </a:rPr>
              <a:t>个人也是这个领域的初学者，希望通过这次分享，能与大家分享下学习经验，结识更多对这个主题感兴趣的朋友，一起探讨和学习。</a:t>
            </a:r>
            <a:endParaRPr lang="zh-CN" altLang="en-US" sz="1400" dirty="0">
              <a:effectLst/>
              <a:latin typeface="Alibaba PuHuiTi R" pitchFamily="18" charset="-122"/>
              <a:ea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文本框 2">
            <a:extLst>
              <a:ext uri="{FF2B5EF4-FFF2-40B4-BE49-F238E27FC236}">
                <a16:creationId xmlns:a16="http://schemas.microsoft.com/office/drawing/2014/main" id="{E255DD0C-571F-1E0C-160B-23B97FCABED6}"/>
              </a:ext>
            </a:extLst>
          </p:cNvPr>
          <p:cNvSpPr txBox="1"/>
          <p:nvPr/>
        </p:nvSpPr>
        <p:spPr>
          <a:xfrm>
            <a:off x="376809" y="4805413"/>
            <a:ext cx="246339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本次分享的主要内容</a:t>
            </a:r>
          </a:p>
        </p:txBody>
      </p:sp>
      <p:sp>
        <p:nvSpPr>
          <p:cNvPr id="5" name="文本框 4">
            <a:extLst>
              <a:ext uri="{FF2B5EF4-FFF2-40B4-BE49-F238E27FC236}">
                <a16:creationId xmlns:a16="http://schemas.microsoft.com/office/drawing/2014/main" id="{DD3D232F-AA15-D9D0-23D2-FDC27132210E}"/>
              </a:ext>
            </a:extLst>
          </p:cNvPr>
          <p:cNvSpPr txBox="1"/>
          <p:nvPr/>
        </p:nvSpPr>
        <p:spPr>
          <a:xfrm>
            <a:off x="376809" y="5220910"/>
            <a:ext cx="8737600" cy="738664"/>
          </a:xfrm>
          <a:prstGeom prst="rect">
            <a:avLst/>
          </a:prstGeom>
          <a:noFill/>
        </p:spPr>
        <p:txBody>
          <a:bodyPr wrap="square" rtlCol="0">
            <a:spAutoFit/>
          </a:bodyPr>
          <a:lstStyle/>
          <a:p>
            <a:r>
              <a:rPr lang="en-US" altLang="zh-CN" sz="1400" dirty="0">
                <a:effectLst/>
                <a:latin typeface="Alibaba PuHuiTi R" pitchFamily="18" charset="-122"/>
                <a:ea typeface="Alibaba PuHuiTi R" pitchFamily="18" charset="-122"/>
              </a:rPr>
              <a:t>1</a:t>
            </a:r>
            <a:r>
              <a:rPr lang="zh-CN" altLang="en-US" sz="1400" dirty="0">
                <a:effectLst/>
                <a:latin typeface="Alibaba PuHuiTi R" pitchFamily="18" charset="-122"/>
                <a:ea typeface="Alibaba PuHuiTi R" pitchFamily="18" charset="-122"/>
              </a:rPr>
              <a:t>、</a:t>
            </a:r>
            <a:r>
              <a:rPr lang="en-US" altLang="zh-CN" sz="1400" dirty="0" err="1">
                <a:effectLst/>
                <a:latin typeface="Alibaba PuHuiTi R" pitchFamily="18" charset="-122"/>
                <a:ea typeface="Alibaba PuHuiTi R" pitchFamily="18" charset="-122"/>
              </a:rPr>
              <a:t>LangChain</a:t>
            </a:r>
            <a:r>
              <a:rPr lang="zh-CN" altLang="en-US" sz="1400" dirty="0">
                <a:effectLst/>
                <a:latin typeface="Alibaba PuHuiTi R" pitchFamily="18" charset="-122"/>
                <a:ea typeface="Alibaba PuHuiTi R" pitchFamily="18" charset="-122"/>
              </a:rPr>
              <a:t>的核心概念和原理；</a:t>
            </a:r>
            <a:r>
              <a:rPr lang="en-US" altLang="zh-CN" sz="1400" dirty="0">
                <a:effectLst/>
                <a:latin typeface="Alibaba PuHuiTi R" pitchFamily="18" charset="-122"/>
                <a:ea typeface="Alibaba PuHuiTi R" pitchFamily="18" charset="-122"/>
              </a:rPr>
              <a:t>Model</a:t>
            </a:r>
            <a:r>
              <a:rPr lang="zh-CN" altLang="en-US" sz="1400" dirty="0">
                <a:effectLst/>
                <a:latin typeface="Alibaba PuHuiTi R" pitchFamily="18" charset="-122"/>
                <a:ea typeface="Alibaba PuHuiTi R" pitchFamily="18" charset="-122"/>
              </a:rPr>
              <a:t>、</a:t>
            </a:r>
            <a:r>
              <a:rPr lang="en-US" altLang="zh-CN" sz="1400" dirty="0">
                <a:effectLst/>
                <a:latin typeface="Alibaba PuHuiTi R" pitchFamily="18" charset="-122"/>
                <a:ea typeface="Alibaba PuHuiTi R" pitchFamily="18" charset="-122"/>
              </a:rPr>
              <a:t>Prompt</a:t>
            </a:r>
            <a:r>
              <a:rPr lang="zh-CN" altLang="en-US" sz="1400" dirty="0">
                <a:effectLst/>
                <a:latin typeface="Alibaba PuHuiTi R" pitchFamily="18" charset="-122"/>
                <a:ea typeface="Alibaba PuHuiTi R" pitchFamily="18" charset="-122"/>
              </a:rPr>
              <a:t>、</a:t>
            </a:r>
            <a:r>
              <a:rPr lang="en-US" altLang="zh-CN" sz="1400" dirty="0">
                <a:effectLst/>
                <a:latin typeface="Alibaba PuHuiTi R" pitchFamily="18" charset="-122"/>
                <a:ea typeface="Alibaba PuHuiTi R" pitchFamily="18" charset="-122"/>
              </a:rPr>
              <a:t>Index</a:t>
            </a:r>
            <a:r>
              <a:rPr lang="zh-CN" altLang="en-US" sz="1400" dirty="0">
                <a:effectLst/>
                <a:latin typeface="Alibaba PuHuiTi R" pitchFamily="18" charset="-122"/>
                <a:ea typeface="Alibaba PuHuiTi R" pitchFamily="18" charset="-122"/>
              </a:rPr>
              <a:t>、</a:t>
            </a:r>
            <a:r>
              <a:rPr lang="en-US" altLang="zh-CN" sz="1400" dirty="0">
                <a:effectLst/>
                <a:latin typeface="Alibaba PuHuiTi R" pitchFamily="18" charset="-122"/>
                <a:ea typeface="Alibaba PuHuiTi R" pitchFamily="18" charset="-122"/>
              </a:rPr>
              <a:t>Chain</a:t>
            </a:r>
            <a:r>
              <a:rPr lang="zh-CN" altLang="en-US" sz="1400" dirty="0">
                <a:latin typeface="Alibaba PuHuiTi R" pitchFamily="18" charset="-122"/>
                <a:ea typeface="Alibaba PuHuiTi R" pitchFamily="18" charset="-122"/>
              </a:rPr>
              <a:t>、</a:t>
            </a:r>
            <a:r>
              <a:rPr lang="en-US" altLang="zh-CN" sz="1400" dirty="0">
                <a:latin typeface="Alibaba PuHuiTi R" pitchFamily="18" charset="-122"/>
                <a:ea typeface="Alibaba PuHuiTi R" pitchFamily="18" charset="-122"/>
              </a:rPr>
              <a:t>Agent</a:t>
            </a:r>
            <a:r>
              <a:rPr lang="zh-CN" altLang="en-US" sz="1400" dirty="0">
                <a:latin typeface="Alibaba PuHuiTi R" pitchFamily="18" charset="-122"/>
                <a:ea typeface="Alibaba PuHuiTi R" pitchFamily="18" charset="-122"/>
              </a:rPr>
              <a:t>、</a:t>
            </a:r>
            <a:r>
              <a:rPr lang="en-US" altLang="zh-CN" sz="1400" dirty="0">
                <a:latin typeface="Alibaba PuHuiTi R" pitchFamily="18" charset="-122"/>
                <a:ea typeface="Alibaba PuHuiTi R" pitchFamily="18" charset="-122"/>
              </a:rPr>
              <a:t>Tool</a:t>
            </a:r>
            <a:endParaRPr lang="en-US" altLang="zh-CN" sz="1400" dirty="0">
              <a:effectLst/>
              <a:latin typeface="Alibaba PuHuiTi R" pitchFamily="18" charset="-122"/>
              <a:ea typeface="Alibaba PuHuiTi R" pitchFamily="18" charset="-122"/>
            </a:endParaRPr>
          </a:p>
          <a:p>
            <a:r>
              <a:rPr lang="en-US" altLang="zh-CN" sz="1400" dirty="0">
                <a:latin typeface="Alibaba PuHuiTi R" pitchFamily="18" charset="-122"/>
                <a:ea typeface="Alibaba PuHuiTi R" pitchFamily="18" charset="-122"/>
              </a:rPr>
              <a:t>2</a:t>
            </a:r>
            <a:r>
              <a:rPr lang="zh-CN" altLang="en-US" sz="1400" dirty="0">
                <a:latin typeface="Alibaba PuHuiTi R" pitchFamily="18" charset="-122"/>
                <a:ea typeface="Alibaba PuHuiTi R" pitchFamily="18" charset="-122"/>
              </a:rPr>
              <a:t>、</a:t>
            </a:r>
            <a:r>
              <a:rPr lang="en-US" altLang="zh-CN" sz="1400" dirty="0" err="1">
                <a:latin typeface="Alibaba PuHuiTi R" pitchFamily="18" charset="-122"/>
                <a:ea typeface="Alibaba PuHuiTi R" pitchFamily="18" charset="-122"/>
              </a:rPr>
              <a:t>LangChain</a:t>
            </a:r>
            <a:r>
              <a:rPr lang="zh-CN" altLang="en-US" sz="1400" dirty="0">
                <a:latin typeface="Alibaba PuHuiTi R" pitchFamily="18" charset="-122"/>
                <a:ea typeface="Alibaba PuHuiTi R" pitchFamily="18" charset="-122"/>
              </a:rPr>
              <a:t>的应用案例；答疑、聊天、摘要、推荐</a:t>
            </a:r>
            <a:endParaRPr lang="en-US" altLang="zh-CN" sz="1400" dirty="0">
              <a:latin typeface="Alibaba PuHuiTi R" pitchFamily="18" charset="-122"/>
              <a:ea typeface="Alibaba PuHuiTi R" pitchFamily="18" charset="-122"/>
            </a:endParaRPr>
          </a:p>
          <a:p>
            <a:r>
              <a:rPr lang="en-US" altLang="zh-CN" sz="1400" dirty="0">
                <a:effectLst/>
                <a:latin typeface="Alibaba PuHuiTi R" pitchFamily="18" charset="-122"/>
                <a:ea typeface="Alibaba PuHuiTi R" pitchFamily="18" charset="-122"/>
              </a:rPr>
              <a:t>3</a:t>
            </a:r>
            <a:r>
              <a:rPr lang="zh-CN" altLang="en-US" sz="1400" dirty="0">
                <a:effectLst/>
                <a:latin typeface="Alibaba PuHuiTi R" pitchFamily="18" charset="-122"/>
                <a:ea typeface="Alibaba PuHuiTi R" pitchFamily="18" charset="-122"/>
              </a:rPr>
              <a:t>、</a:t>
            </a:r>
            <a:r>
              <a:rPr lang="en-US" altLang="zh-CN" sz="1400" dirty="0" err="1">
                <a:effectLst/>
                <a:latin typeface="Alibaba PuHuiTi R" pitchFamily="18" charset="-122"/>
                <a:ea typeface="Alibaba PuHuiTi R" pitchFamily="18" charset="-122"/>
              </a:rPr>
              <a:t>LangChain</a:t>
            </a:r>
            <a:r>
              <a:rPr lang="zh-CN" altLang="en-US" sz="1400" dirty="0">
                <a:effectLst/>
                <a:latin typeface="Alibaba PuHuiTi R" pitchFamily="18" charset="-122"/>
                <a:ea typeface="Alibaba PuHuiTi R" pitchFamily="18" charset="-122"/>
              </a:rPr>
              <a:t>的未来应用展望；更多可能性</a:t>
            </a:r>
          </a:p>
        </p:txBody>
      </p:sp>
    </p:spTree>
    <p:extLst>
      <p:ext uri="{BB962C8B-B14F-4D97-AF65-F5344CB8AC3E}">
        <p14:creationId xmlns:p14="http://schemas.microsoft.com/office/powerpoint/2010/main" val="1134431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7316"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655" y="834323"/>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Agent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Types</a:t>
            </a:r>
            <a:endParaRPr lang="zh-CN" altLang="en-US"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6B295114-9E61-5FE1-AA34-0A3BF94D68DF}"/>
              </a:ext>
            </a:extLst>
          </p:cNvPr>
          <p:cNvSpPr txBox="1"/>
          <p:nvPr/>
        </p:nvSpPr>
        <p:spPr>
          <a:xfrm>
            <a:off x="412655" y="1203655"/>
            <a:ext cx="11254961" cy="4801314"/>
          </a:xfrm>
          <a:prstGeom prst="rect">
            <a:avLst/>
          </a:prstGeom>
          <a:noFill/>
        </p:spPr>
        <p:txBody>
          <a:bodyPr wrap="square" rtlCol="0">
            <a:spAutoFit/>
          </a:bodyPr>
          <a:lstStyle/>
          <a:p>
            <a:r>
              <a:rPr lang="en-US" altLang="zh-CN" b="0" i="0" dirty="0">
                <a:solidFill>
                  <a:srgbClr val="374151"/>
                </a:solidFill>
                <a:effectLst/>
                <a:latin typeface="Söhne"/>
              </a:rPr>
              <a:t>Agent</a:t>
            </a:r>
            <a:r>
              <a:rPr lang="zh-CN" altLang="en-US" b="0" i="0" dirty="0">
                <a:solidFill>
                  <a:srgbClr val="374151"/>
                </a:solidFill>
                <a:effectLst/>
                <a:latin typeface="Söhne"/>
              </a:rPr>
              <a:t>使用</a:t>
            </a:r>
            <a:r>
              <a:rPr lang="en-US" altLang="zh-CN" b="0" i="0" dirty="0">
                <a:solidFill>
                  <a:srgbClr val="374151"/>
                </a:solidFill>
                <a:effectLst/>
                <a:latin typeface="Söhne"/>
              </a:rPr>
              <a:t>LLM</a:t>
            </a:r>
            <a:r>
              <a:rPr lang="zh-CN" altLang="en-US" b="0" i="0" dirty="0">
                <a:solidFill>
                  <a:srgbClr val="374151"/>
                </a:solidFill>
                <a:effectLst/>
                <a:latin typeface="Söhne"/>
              </a:rPr>
              <a:t>来决定应采取哪些行动</a:t>
            </a:r>
            <a:r>
              <a:rPr lang="en-US" altLang="zh-CN" b="0" i="0" dirty="0">
                <a:solidFill>
                  <a:srgbClr val="374151"/>
                </a:solidFill>
                <a:effectLst/>
                <a:latin typeface="Söhne"/>
              </a:rPr>
              <a:t>(Tool)</a:t>
            </a:r>
            <a:r>
              <a:rPr lang="zh-CN" altLang="en-US" b="0" i="0" dirty="0">
                <a:solidFill>
                  <a:srgbClr val="374151"/>
                </a:solidFill>
                <a:effectLst/>
                <a:latin typeface="Söhne"/>
              </a:rPr>
              <a:t>以及行动的顺序。行动可以是使用工具并观察其输出，或者向用户返回响应。下面是可用的</a:t>
            </a:r>
            <a:r>
              <a:rPr lang="en-US" altLang="zh-CN" b="0" i="0" dirty="0">
                <a:solidFill>
                  <a:srgbClr val="374151"/>
                </a:solidFill>
                <a:effectLst/>
                <a:latin typeface="Söhne"/>
              </a:rPr>
              <a:t>Agent</a:t>
            </a:r>
            <a:r>
              <a:rPr lang="zh-CN" altLang="en-US" b="0" i="0" dirty="0">
                <a:solidFill>
                  <a:srgbClr val="374151"/>
                </a:solidFill>
                <a:effectLst/>
                <a:latin typeface="Söhne"/>
              </a:rPr>
              <a:t>类型：</a:t>
            </a:r>
            <a:endParaRPr lang="en-US" altLang="zh-CN" b="0" i="0" dirty="0">
              <a:solidFill>
                <a:srgbClr val="374151"/>
              </a:solidFill>
              <a:effectLst/>
              <a:latin typeface="Söhne"/>
            </a:endParaRPr>
          </a:p>
          <a:p>
            <a:endParaRPr lang="en-US" altLang="zh-CN" dirty="0">
              <a:solidFill>
                <a:srgbClr val="374151"/>
              </a:solidFill>
              <a:latin typeface="Söhne"/>
            </a:endParaRPr>
          </a:p>
          <a:p>
            <a:r>
              <a:rPr lang="en-US" altLang="zh-CN" b="0" i="0" dirty="0">
                <a:solidFill>
                  <a:srgbClr val="374151"/>
                </a:solidFill>
                <a:effectLst/>
                <a:latin typeface="Söhne"/>
              </a:rPr>
              <a:t>Action</a:t>
            </a:r>
            <a:r>
              <a:rPr lang="zh-CN" altLang="en-US" b="0" i="0" dirty="0">
                <a:solidFill>
                  <a:srgbClr val="374151"/>
                </a:solidFill>
                <a:effectLst/>
                <a:latin typeface="Söhne"/>
              </a:rPr>
              <a:t> </a:t>
            </a:r>
            <a:r>
              <a:rPr lang="en-US" altLang="zh-CN" b="0" i="0" dirty="0">
                <a:solidFill>
                  <a:srgbClr val="374151"/>
                </a:solidFill>
                <a:effectLst/>
                <a:latin typeface="Söhne"/>
              </a:rPr>
              <a:t>Agent</a:t>
            </a:r>
            <a:r>
              <a:rPr lang="zh-CN" altLang="en-US" b="0" i="0" dirty="0">
                <a:solidFill>
                  <a:srgbClr val="374151"/>
                </a:solidFill>
                <a:effectLst/>
                <a:latin typeface="Söhne"/>
              </a:rPr>
              <a:t>：</a:t>
            </a:r>
            <a:endParaRPr lang="en-US" altLang="zh-CN" b="0" i="0" dirty="0">
              <a:solidFill>
                <a:srgbClr val="374151"/>
              </a:solidFill>
              <a:effectLst/>
              <a:latin typeface="Söhne"/>
            </a:endParaRPr>
          </a:p>
          <a:p>
            <a:pPr marL="285750" indent="-285750">
              <a:buFont typeface="Arial" panose="020B0604020202020204" pitchFamily="34" charset="0"/>
              <a:buChar char="•"/>
            </a:pPr>
            <a:r>
              <a:rPr lang="en-US" altLang="zh-CN" b="0" i="0" dirty="0">
                <a:solidFill>
                  <a:srgbClr val="343541"/>
                </a:solidFill>
                <a:effectLst/>
                <a:latin typeface="Söhne"/>
              </a:rPr>
              <a:t>Zero-shot </a:t>
            </a:r>
            <a:r>
              <a:rPr lang="en-US" altLang="zh-CN" b="0" i="0" dirty="0" err="1">
                <a:solidFill>
                  <a:srgbClr val="343541"/>
                </a:solidFill>
                <a:effectLst/>
                <a:latin typeface="Söhne"/>
              </a:rPr>
              <a:t>ReAct</a:t>
            </a:r>
            <a:r>
              <a:rPr lang="zh-CN" altLang="en-US" b="0" i="0" dirty="0">
                <a:solidFill>
                  <a:srgbClr val="343541"/>
                </a:solidFill>
                <a:effectLst/>
                <a:latin typeface="Söhne"/>
              </a:rPr>
              <a:t>：</a:t>
            </a:r>
            <a:r>
              <a:rPr lang="zh-CN" altLang="en-US" b="0" i="0" dirty="0">
                <a:solidFill>
                  <a:srgbClr val="374151"/>
                </a:solidFill>
                <a:effectLst/>
                <a:latin typeface="Söhne"/>
              </a:rPr>
              <a:t>仅根据工具的描述来确定使用哪个工具。要求为每个</a:t>
            </a:r>
            <a:r>
              <a:rPr lang="en-US" altLang="zh-CN" b="0" i="0" dirty="0">
                <a:solidFill>
                  <a:srgbClr val="374151"/>
                </a:solidFill>
                <a:effectLst/>
                <a:latin typeface="Söhne"/>
              </a:rPr>
              <a:t>Tool</a:t>
            </a:r>
            <a:r>
              <a:rPr lang="zh-CN" altLang="en-US" b="0" i="0" dirty="0">
                <a:solidFill>
                  <a:srgbClr val="374151"/>
                </a:solidFill>
                <a:effectLst/>
                <a:latin typeface="Söhne"/>
              </a:rPr>
              <a:t>提供一个描述，不限制</a:t>
            </a:r>
            <a:r>
              <a:rPr lang="en-US" altLang="zh-CN" b="0" i="0" dirty="0">
                <a:solidFill>
                  <a:srgbClr val="374151"/>
                </a:solidFill>
                <a:effectLst/>
                <a:latin typeface="Söhne"/>
              </a:rPr>
              <a:t>Tool</a:t>
            </a:r>
            <a:r>
              <a:rPr lang="zh-CN" altLang="en-US" b="0" i="0" dirty="0">
                <a:solidFill>
                  <a:srgbClr val="374151"/>
                </a:solidFill>
                <a:effectLst/>
                <a:latin typeface="Söhne"/>
              </a:rPr>
              <a:t>数量</a:t>
            </a:r>
            <a:endParaRPr lang="en-US" altLang="zh-CN" b="0" i="0" dirty="0">
              <a:solidFill>
                <a:srgbClr val="374151"/>
              </a:solidFill>
              <a:effectLst/>
              <a:latin typeface="Söhne"/>
            </a:endParaRPr>
          </a:p>
          <a:p>
            <a:pPr marL="285750" indent="-285750">
              <a:buFont typeface="Arial" panose="020B0604020202020204" pitchFamily="34" charset="0"/>
              <a:buChar char="•"/>
            </a:pPr>
            <a:r>
              <a:rPr lang="en-US" altLang="zh-CN" b="0" i="0" dirty="0">
                <a:solidFill>
                  <a:srgbClr val="343541"/>
                </a:solidFill>
                <a:effectLst/>
                <a:latin typeface="Söhne"/>
              </a:rPr>
              <a:t>Structured input </a:t>
            </a:r>
            <a:r>
              <a:rPr lang="en-US" altLang="zh-CN" b="0" i="0" dirty="0" err="1">
                <a:solidFill>
                  <a:srgbClr val="343541"/>
                </a:solidFill>
                <a:effectLst/>
                <a:latin typeface="Söhne"/>
              </a:rPr>
              <a:t>ReAct</a:t>
            </a:r>
            <a:r>
              <a:rPr lang="zh-CN" altLang="en-US" dirty="0">
                <a:solidFill>
                  <a:srgbClr val="374151"/>
                </a:solidFill>
                <a:latin typeface="Söhne"/>
              </a:rPr>
              <a:t>：</a:t>
            </a:r>
            <a:r>
              <a:rPr lang="zh-CN" altLang="en-US" b="0" i="0" dirty="0">
                <a:solidFill>
                  <a:srgbClr val="374151"/>
                </a:solidFill>
                <a:effectLst/>
                <a:latin typeface="Söhne"/>
              </a:rPr>
              <a:t>能够使用多输入工具，结构化的参数输入。</a:t>
            </a:r>
            <a:endParaRPr lang="en-US" altLang="zh-CN" dirty="0">
              <a:solidFill>
                <a:srgbClr val="374151"/>
              </a:solidFill>
              <a:latin typeface="Söhne"/>
            </a:endParaRPr>
          </a:p>
          <a:p>
            <a:pPr marL="285750" indent="-285750">
              <a:buFont typeface="Arial" panose="020B0604020202020204" pitchFamily="34" charset="0"/>
              <a:buChar char="•"/>
            </a:pPr>
            <a:r>
              <a:rPr lang="en-US" altLang="zh-CN" b="0" i="0" dirty="0">
                <a:solidFill>
                  <a:srgbClr val="343541"/>
                </a:solidFill>
                <a:effectLst/>
                <a:latin typeface="Söhne"/>
              </a:rPr>
              <a:t>Conversational</a:t>
            </a:r>
            <a:r>
              <a:rPr lang="zh-CN" altLang="en-US" b="0" i="0" dirty="0">
                <a:solidFill>
                  <a:srgbClr val="374151"/>
                </a:solidFill>
                <a:effectLst/>
                <a:latin typeface="Söhne"/>
              </a:rPr>
              <a:t>：为对话设置设计的</a:t>
            </a:r>
            <a:r>
              <a:rPr lang="en-US" altLang="zh-CN" b="0" i="0" dirty="0">
                <a:solidFill>
                  <a:srgbClr val="374151"/>
                </a:solidFill>
                <a:effectLst/>
                <a:latin typeface="Söhne"/>
              </a:rPr>
              <a:t>Agent</a:t>
            </a:r>
            <a:r>
              <a:rPr lang="zh-CN" altLang="en-US" b="0" i="0" dirty="0">
                <a:solidFill>
                  <a:srgbClr val="374151"/>
                </a:solidFill>
                <a:effectLst/>
                <a:latin typeface="Söhne"/>
              </a:rPr>
              <a:t>，使用</a:t>
            </a:r>
            <a:r>
              <a:rPr lang="en-US" altLang="zh-CN" b="0" i="0" dirty="0">
                <a:solidFill>
                  <a:srgbClr val="374151"/>
                </a:solidFill>
                <a:effectLst/>
                <a:latin typeface="Söhne"/>
              </a:rPr>
              <a:t>Memory</a:t>
            </a:r>
            <a:r>
              <a:rPr lang="zh-CN" altLang="en-US" b="0" i="0" dirty="0">
                <a:solidFill>
                  <a:srgbClr val="374151"/>
                </a:solidFill>
                <a:effectLst/>
                <a:latin typeface="Söhne"/>
              </a:rPr>
              <a:t>来记住之前的对话交互。</a:t>
            </a:r>
            <a:endParaRPr lang="en-US" altLang="zh-CN" b="0" i="0" dirty="0">
              <a:solidFill>
                <a:srgbClr val="374151"/>
              </a:solidFill>
              <a:effectLst/>
              <a:latin typeface="Söhne"/>
            </a:endParaRPr>
          </a:p>
          <a:p>
            <a:pPr marL="285750" indent="-285750">
              <a:buFont typeface="Arial" panose="020B0604020202020204" pitchFamily="34" charset="0"/>
              <a:buChar char="•"/>
            </a:pPr>
            <a:r>
              <a:rPr lang="en-US" altLang="zh-CN" b="0" i="0" dirty="0">
                <a:solidFill>
                  <a:srgbClr val="343541"/>
                </a:solidFill>
                <a:effectLst/>
                <a:latin typeface="Söhne"/>
              </a:rPr>
              <a:t>Self ask with search</a:t>
            </a:r>
            <a:r>
              <a:rPr lang="zh-CN" altLang="en-US" dirty="0">
                <a:solidFill>
                  <a:srgbClr val="374151"/>
                </a:solidFill>
                <a:latin typeface="Söhne"/>
              </a:rPr>
              <a:t>：</a:t>
            </a:r>
            <a:r>
              <a:rPr lang="zh-CN" altLang="en-US" b="0" i="0" dirty="0">
                <a:solidFill>
                  <a:srgbClr val="374151"/>
                </a:solidFill>
                <a:effectLst/>
                <a:latin typeface="Söhne"/>
              </a:rPr>
              <a:t>自问自答，会使用</a:t>
            </a:r>
            <a:r>
              <a:rPr lang="en-US" altLang="zh-CN" b="0" i="0" dirty="0">
                <a:solidFill>
                  <a:srgbClr val="374151"/>
                </a:solidFill>
                <a:effectLst/>
                <a:latin typeface="Söhne"/>
              </a:rPr>
              <a:t>Google</a:t>
            </a:r>
            <a:r>
              <a:rPr lang="zh-CN" altLang="en-US" b="0" i="0" dirty="0">
                <a:solidFill>
                  <a:srgbClr val="374151"/>
                </a:solidFill>
                <a:effectLst/>
                <a:latin typeface="Söhne"/>
              </a:rPr>
              <a:t>搜索工具。</a:t>
            </a:r>
            <a:endParaRPr lang="en-US" altLang="zh-CN" dirty="0">
              <a:solidFill>
                <a:srgbClr val="374151"/>
              </a:solidFill>
              <a:latin typeface="Söhne"/>
            </a:endParaRPr>
          </a:p>
          <a:p>
            <a:pPr marL="285750" indent="-285750">
              <a:buFont typeface="Arial" panose="020B0604020202020204" pitchFamily="34" charset="0"/>
              <a:buChar char="•"/>
            </a:pPr>
            <a:r>
              <a:rPr lang="en-US" altLang="zh-CN" b="0" i="0" dirty="0" err="1">
                <a:solidFill>
                  <a:srgbClr val="343541"/>
                </a:solidFill>
                <a:effectLst/>
                <a:latin typeface="Söhne"/>
              </a:rPr>
              <a:t>ReAct</a:t>
            </a:r>
            <a:r>
              <a:rPr lang="en-US" altLang="zh-CN" b="0" i="0" dirty="0">
                <a:solidFill>
                  <a:srgbClr val="343541"/>
                </a:solidFill>
                <a:effectLst/>
                <a:latin typeface="Söhne"/>
              </a:rPr>
              <a:t> document store </a:t>
            </a:r>
            <a:r>
              <a:rPr lang="zh-CN" altLang="en-US" b="0" i="0" dirty="0">
                <a:solidFill>
                  <a:srgbClr val="343541"/>
                </a:solidFill>
                <a:effectLst/>
                <a:latin typeface="Söhne"/>
              </a:rPr>
              <a:t>：</a:t>
            </a:r>
            <a:r>
              <a:rPr lang="zh-CN" altLang="en-US" b="0" i="0" dirty="0">
                <a:solidFill>
                  <a:srgbClr val="374151"/>
                </a:solidFill>
                <a:effectLst/>
                <a:latin typeface="Söhne"/>
              </a:rPr>
              <a:t>用于和文档进行交互的</a:t>
            </a:r>
            <a:r>
              <a:rPr lang="en-US" altLang="zh-CN" b="0" i="0" dirty="0">
                <a:solidFill>
                  <a:srgbClr val="374151"/>
                </a:solidFill>
                <a:effectLst/>
                <a:latin typeface="Söhne"/>
              </a:rPr>
              <a:t>Agent</a:t>
            </a:r>
            <a:r>
              <a:rPr lang="zh-CN" altLang="en-US" b="0" i="0" dirty="0">
                <a:solidFill>
                  <a:srgbClr val="374151"/>
                </a:solidFill>
                <a:effectLst/>
                <a:latin typeface="Söhne"/>
              </a:rPr>
              <a:t>。必须提供两个</a:t>
            </a:r>
            <a:r>
              <a:rPr lang="en-US" altLang="zh-CN" b="0" i="0" dirty="0">
                <a:solidFill>
                  <a:srgbClr val="374151"/>
                </a:solidFill>
                <a:effectLst/>
                <a:latin typeface="Söhne"/>
              </a:rPr>
              <a:t>Tool</a:t>
            </a:r>
            <a:r>
              <a:rPr lang="zh-CN" altLang="en-US" b="0" i="0" dirty="0">
                <a:solidFill>
                  <a:srgbClr val="374151"/>
                </a:solidFill>
                <a:effectLst/>
                <a:latin typeface="Söhne"/>
              </a:rPr>
              <a:t>：一个搜索工具和一个查找工具。搜索工具应该搜索文档，而查找工具应该在最近找到的文档中查找一个术语。</a:t>
            </a:r>
            <a:endParaRPr lang="en-US" altLang="zh-CN" b="0" i="0" dirty="0">
              <a:solidFill>
                <a:srgbClr val="374151"/>
              </a:solidFill>
              <a:effectLst/>
              <a:latin typeface="Söhne"/>
            </a:endParaRPr>
          </a:p>
          <a:p>
            <a:pPr marL="285750" indent="-285750">
              <a:buFont typeface="Arial" panose="020B0604020202020204" pitchFamily="34" charset="0"/>
              <a:buChar char="•"/>
            </a:pPr>
            <a:r>
              <a:rPr lang="en-US" altLang="zh-CN" b="0" i="0" dirty="0" err="1">
                <a:solidFill>
                  <a:srgbClr val="343541"/>
                </a:solidFill>
                <a:effectLst/>
                <a:latin typeface="Söhne"/>
              </a:rPr>
              <a:t>OpenAI</a:t>
            </a:r>
            <a:r>
              <a:rPr lang="en-US" altLang="zh-CN" b="0" i="0" dirty="0">
                <a:solidFill>
                  <a:srgbClr val="343541"/>
                </a:solidFill>
                <a:effectLst/>
                <a:latin typeface="Söhne"/>
              </a:rPr>
              <a:t> Functions</a:t>
            </a:r>
            <a:r>
              <a:rPr lang="zh-CN" altLang="en-US" dirty="0">
                <a:solidFill>
                  <a:srgbClr val="374151"/>
                </a:solidFill>
                <a:latin typeface="Söhne"/>
              </a:rPr>
              <a:t>：</a:t>
            </a:r>
            <a:r>
              <a:rPr lang="zh-CN" altLang="en-US" b="0" i="0" dirty="0">
                <a:solidFill>
                  <a:srgbClr val="374151"/>
                </a:solidFill>
                <a:effectLst/>
                <a:latin typeface="Söhne"/>
              </a:rPr>
              <a:t>某些</a:t>
            </a:r>
            <a:r>
              <a:rPr lang="en-US" altLang="zh-CN" b="0" i="0" dirty="0" err="1">
                <a:solidFill>
                  <a:srgbClr val="374151"/>
                </a:solidFill>
                <a:effectLst/>
                <a:latin typeface="Söhne"/>
              </a:rPr>
              <a:t>OpenAI</a:t>
            </a:r>
            <a:r>
              <a:rPr lang="zh-CN" altLang="en-US" b="0" i="0" dirty="0">
                <a:solidFill>
                  <a:srgbClr val="374151"/>
                </a:solidFill>
                <a:effectLst/>
                <a:latin typeface="Söhne"/>
              </a:rPr>
              <a:t>模型（如</a:t>
            </a:r>
            <a:r>
              <a:rPr lang="en-US" altLang="zh-CN" b="0" i="0" dirty="0">
                <a:solidFill>
                  <a:srgbClr val="374151"/>
                </a:solidFill>
                <a:effectLst/>
                <a:latin typeface="Söhne"/>
              </a:rPr>
              <a:t>gpt-3.5-turbo-0613</a:t>
            </a:r>
            <a:r>
              <a:rPr lang="zh-CN" altLang="en-US" b="0" i="0" dirty="0">
                <a:solidFill>
                  <a:srgbClr val="374151"/>
                </a:solidFill>
                <a:effectLst/>
                <a:latin typeface="Söhne"/>
              </a:rPr>
              <a:t>和</a:t>
            </a:r>
            <a:r>
              <a:rPr lang="en-US" altLang="zh-CN" b="0" i="0" dirty="0">
                <a:solidFill>
                  <a:srgbClr val="374151"/>
                </a:solidFill>
                <a:effectLst/>
                <a:latin typeface="Söhne"/>
              </a:rPr>
              <a:t>gpt-4-0613</a:t>
            </a:r>
            <a:r>
              <a:rPr lang="zh-CN" altLang="en-US" b="0" i="0" dirty="0">
                <a:solidFill>
                  <a:srgbClr val="374151"/>
                </a:solidFill>
                <a:effectLst/>
                <a:latin typeface="Söhne"/>
              </a:rPr>
              <a:t>）已经明确地进行了微调，如果使用这些模型，可以考虑使用</a:t>
            </a:r>
            <a:r>
              <a:rPr lang="en-US" altLang="zh-CN" b="0" i="0" dirty="0" err="1">
                <a:solidFill>
                  <a:srgbClr val="343541"/>
                </a:solidFill>
                <a:effectLst/>
                <a:latin typeface="Söhne"/>
              </a:rPr>
              <a:t>OpenAI</a:t>
            </a:r>
            <a:r>
              <a:rPr lang="en-US" altLang="zh-CN" b="0" i="0" dirty="0">
                <a:solidFill>
                  <a:srgbClr val="343541"/>
                </a:solidFill>
                <a:effectLst/>
                <a:latin typeface="Söhne"/>
              </a:rPr>
              <a:t> Functions </a:t>
            </a:r>
            <a:r>
              <a:rPr lang="zh-CN" altLang="en-US" b="0" i="0" dirty="0">
                <a:solidFill>
                  <a:srgbClr val="343541"/>
                </a:solidFill>
                <a:effectLst/>
                <a:latin typeface="Söhne"/>
              </a:rPr>
              <a:t>的</a:t>
            </a:r>
            <a:r>
              <a:rPr lang="en-US" altLang="zh-CN" b="0" i="0" dirty="0" err="1">
                <a:solidFill>
                  <a:srgbClr val="343541"/>
                </a:solidFill>
                <a:effectLst/>
                <a:latin typeface="Söhne"/>
              </a:rPr>
              <a:t>AgentType</a:t>
            </a:r>
            <a:r>
              <a:rPr lang="zh-CN" altLang="en-US" b="0" i="0" dirty="0">
                <a:solidFill>
                  <a:srgbClr val="343541"/>
                </a:solidFill>
                <a:effectLst/>
                <a:latin typeface="Söhne"/>
              </a:rPr>
              <a:t>。</a:t>
            </a:r>
            <a:endParaRPr lang="en-US" altLang="zh-CN" b="0" i="0" dirty="0">
              <a:solidFill>
                <a:srgbClr val="343541"/>
              </a:solidFill>
              <a:effectLst/>
              <a:latin typeface="Söhne"/>
            </a:endParaRPr>
          </a:p>
          <a:p>
            <a:endParaRPr kumimoji="1" lang="en-US" altLang="zh-CN" dirty="0">
              <a:solidFill>
                <a:srgbClr val="374151"/>
              </a:solidFill>
              <a:latin typeface="Söhne"/>
            </a:endParaRPr>
          </a:p>
          <a:p>
            <a:r>
              <a:rPr kumimoji="1" lang="en-US" altLang="zh-CN" dirty="0">
                <a:solidFill>
                  <a:srgbClr val="374151"/>
                </a:solidFill>
                <a:latin typeface="Söhne"/>
              </a:rPr>
              <a:t>Plan-and-Execute-Agent</a:t>
            </a:r>
            <a:r>
              <a:rPr kumimoji="1" lang="zh-CN" altLang="en-US" dirty="0">
                <a:solidFill>
                  <a:srgbClr val="374151"/>
                </a:solidFill>
                <a:latin typeface="Söhne"/>
              </a:rPr>
              <a:t>：</a:t>
            </a:r>
            <a:endParaRPr kumimoji="1" lang="en-US" altLang="zh-CN" dirty="0">
              <a:solidFill>
                <a:srgbClr val="374151"/>
              </a:solidFill>
              <a:latin typeface="Söhne"/>
            </a:endParaRPr>
          </a:p>
          <a:p>
            <a:r>
              <a:rPr lang="zh-CN" altLang="en-US" b="0" i="0" dirty="0">
                <a:solidFill>
                  <a:srgbClr val="374151"/>
                </a:solidFill>
                <a:effectLst/>
                <a:latin typeface="Söhne"/>
              </a:rPr>
              <a:t>计划和执行</a:t>
            </a:r>
            <a:r>
              <a:rPr lang="en-US" altLang="zh-CN" b="0" i="0" dirty="0">
                <a:solidFill>
                  <a:srgbClr val="374151"/>
                </a:solidFill>
                <a:effectLst/>
                <a:latin typeface="Söhne"/>
              </a:rPr>
              <a:t>agent </a:t>
            </a:r>
            <a:r>
              <a:rPr lang="zh-CN" altLang="en-US" b="0" i="0" dirty="0">
                <a:solidFill>
                  <a:srgbClr val="374151"/>
                </a:solidFill>
                <a:effectLst/>
                <a:latin typeface="Söhne"/>
              </a:rPr>
              <a:t>计划和执行</a:t>
            </a:r>
            <a:r>
              <a:rPr lang="en-US" altLang="zh-CN" b="0" i="0" dirty="0">
                <a:solidFill>
                  <a:srgbClr val="374151"/>
                </a:solidFill>
                <a:effectLst/>
                <a:latin typeface="Söhne"/>
              </a:rPr>
              <a:t>agent</a:t>
            </a:r>
            <a:r>
              <a:rPr lang="zh-CN" altLang="en-US" b="0" i="0" dirty="0">
                <a:solidFill>
                  <a:srgbClr val="374151"/>
                </a:solidFill>
                <a:effectLst/>
                <a:latin typeface="Söhne"/>
              </a:rPr>
              <a:t>通过首先计划要做什么，然后执行子任务来完成目标。这个想法主要受到</a:t>
            </a:r>
            <a:r>
              <a:rPr lang="en-US" altLang="zh-CN" b="0" i="0" dirty="0" err="1">
                <a:solidFill>
                  <a:srgbClr val="374151"/>
                </a:solidFill>
                <a:effectLst/>
                <a:latin typeface="Söhne"/>
              </a:rPr>
              <a:t>BabyAGI</a:t>
            </a:r>
            <a:r>
              <a:rPr lang="zh-CN" altLang="en-US" b="0" i="0" dirty="0">
                <a:solidFill>
                  <a:srgbClr val="374151"/>
                </a:solidFill>
                <a:effectLst/>
                <a:latin typeface="Söhne"/>
              </a:rPr>
              <a:t>和</a:t>
            </a:r>
            <a:r>
              <a:rPr lang="en-US" altLang="zh-CN" b="0" i="0" dirty="0">
                <a:solidFill>
                  <a:srgbClr val="374151"/>
                </a:solidFill>
                <a:effectLst/>
                <a:latin typeface="Söhne"/>
              </a:rPr>
              <a:t>"Plan-and-Solve"</a:t>
            </a:r>
            <a:r>
              <a:rPr lang="zh-CN" altLang="en-US" b="0" i="0" dirty="0">
                <a:solidFill>
                  <a:srgbClr val="374151"/>
                </a:solidFill>
                <a:effectLst/>
                <a:latin typeface="Söhne"/>
              </a:rPr>
              <a:t>论文的启发。</a:t>
            </a:r>
            <a:endParaRPr kumimoji="1" lang="en-US" altLang="zh-CN" dirty="0">
              <a:solidFill>
                <a:srgbClr val="374151"/>
              </a:solidFill>
              <a:latin typeface="Söhne"/>
            </a:endParaRPr>
          </a:p>
          <a:p>
            <a:pPr marL="285750" indent="-28575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1830714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7316"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2655" y="834323"/>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Agent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Types</a:t>
            </a:r>
            <a:endParaRPr lang="zh-CN" altLang="en-US"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6B295114-9E61-5FE1-AA34-0A3BF94D68DF}"/>
              </a:ext>
            </a:extLst>
          </p:cNvPr>
          <p:cNvSpPr txBox="1"/>
          <p:nvPr/>
        </p:nvSpPr>
        <p:spPr>
          <a:xfrm>
            <a:off x="412655" y="1203655"/>
            <a:ext cx="11254961" cy="338554"/>
          </a:xfrm>
          <a:prstGeom prst="rect">
            <a:avLst/>
          </a:prstGeom>
          <a:noFill/>
        </p:spPr>
        <p:txBody>
          <a:bodyPr wrap="square" rtlCol="0">
            <a:spAutoFit/>
          </a:bodyPr>
          <a:lstStyle/>
          <a:p>
            <a:r>
              <a:rPr kumimoji="1" lang="zh-CN" altLang="en-US" sz="1600" dirty="0">
                <a:latin typeface="Alibaba PuHuiTi R" pitchFamily="18" charset="-122"/>
                <a:ea typeface="Alibaba PuHuiTi R" pitchFamily="18" charset="-122"/>
                <a:cs typeface="Alibaba PuHuiTi R" pitchFamily="18" charset="-122"/>
              </a:rPr>
              <a:t>不同的</a:t>
            </a:r>
            <a:r>
              <a:rPr kumimoji="1" lang="en-US" altLang="zh-CN" sz="1600" dirty="0" err="1">
                <a:latin typeface="Alibaba PuHuiTi R" pitchFamily="18" charset="-122"/>
                <a:ea typeface="Alibaba PuHuiTi R" pitchFamily="18" charset="-122"/>
                <a:cs typeface="Alibaba PuHuiTi R" pitchFamily="18" charset="-122"/>
              </a:rPr>
              <a:t>AgentType</a:t>
            </a:r>
            <a:r>
              <a:rPr kumimoji="1" lang="zh-CN" altLang="en-US" sz="1600" dirty="0">
                <a:latin typeface="Alibaba PuHuiTi R" pitchFamily="18" charset="-122"/>
                <a:ea typeface="Alibaba PuHuiTi R" pitchFamily="18" charset="-122"/>
                <a:cs typeface="Alibaba PuHuiTi R" pitchFamily="18" charset="-122"/>
              </a:rPr>
              <a:t>其实就是设定不同</a:t>
            </a:r>
            <a:r>
              <a:rPr kumimoji="1" lang="en-US" altLang="zh-CN" sz="1600" dirty="0">
                <a:latin typeface="Alibaba PuHuiTi R" pitchFamily="18" charset="-122"/>
                <a:ea typeface="Alibaba PuHuiTi R" pitchFamily="18" charset="-122"/>
                <a:cs typeface="Alibaba PuHuiTi R" pitchFamily="18" charset="-122"/>
              </a:rPr>
              <a:t>Prompt</a:t>
            </a:r>
            <a:r>
              <a:rPr kumimoji="1" lang="zh-CN" altLang="en-US" sz="1600" dirty="0">
                <a:latin typeface="Alibaba PuHuiTi R" pitchFamily="18" charset="-122"/>
                <a:ea typeface="Alibaba PuHuiTi R" pitchFamily="18" charset="-122"/>
                <a:cs typeface="Alibaba PuHuiTi R" pitchFamily="18" charset="-122"/>
              </a:rPr>
              <a:t>，规范它的行为，然后再进行代码解析</a:t>
            </a:r>
          </a:p>
        </p:txBody>
      </p:sp>
      <p:pic>
        <p:nvPicPr>
          <p:cNvPr id="5" name="图片 4">
            <a:extLst>
              <a:ext uri="{FF2B5EF4-FFF2-40B4-BE49-F238E27FC236}">
                <a16:creationId xmlns:a16="http://schemas.microsoft.com/office/drawing/2014/main" id="{31255790-8E25-6024-093D-EB6573B4D493}"/>
              </a:ext>
            </a:extLst>
          </p:cNvPr>
          <p:cNvPicPr>
            <a:picLocks noChangeAspect="1"/>
          </p:cNvPicPr>
          <p:nvPr/>
        </p:nvPicPr>
        <p:blipFill>
          <a:blip r:embed="rId4"/>
          <a:stretch>
            <a:fillRect/>
          </a:stretch>
        </p:blipFill>
        <p:spPr>
          <a:xfrm>
            <a:off x="524384" y="1817841"/>
            <a:ext cx="7772400" cy="4403428"/>
          </a:xfrm>
          <a:prstGeom prst="rect">
            <a:avLst/>
          </a:prstGeom>
        </p:spPr>
      </p:pic>
    </p:spTree>
    <p:extLst>
      <p:ext uri="{BB962C8B-B14F-4D97-AF65-F5344CB8AC3E}">
        <p14:creationId xmlns:p14="http://schemas.microsoft.com/office/powerpoint/2010/main" val="1646439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285845" y="856842"/>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Agent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聊天</a:t>
            </a: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ACE8BEBB-62DE-83A9-028D-B8DC4C3F0F97}"/>
              </a:ext>
            </a:extLst>
          </p:cNvPr>
          <p:cNvPicPr>
            <a:picLocks noChangeAspect="1"/>
          </p:cNvPicPr>
          <p:nvPr/>
        </p:nvPicPr>
        <p:blipFill>
          <a:blip r:embed="rId4"/>
          <a:stretch>
            <a:fillRect/>
          </a:stretch>
        </p:blipFill>
        <p:spPr>
          <a:xfrm>
            <a:off x="285845" y="1258705"/>
            <a:ext cx="5522229" cy="5555901"/>
          </a:xfrm>
          <a:prstGeom prst="rect">
            <a:avLst/>
          </a:prstGeom>
        </p:spPr>
      </p:pic>
      <p:pic>
        <p:nvPicPr>
          <p:cNvPr id="10" name="图片 9">
            <a:extLst>
              <a:ext uri="{FF2B5EF4-FFF2-40B4-BE49-F238E27FC236}">
                <a16:creationId xmlns:a16="http://schemas.microsoft.com/office/drawing/2014/main" id="{316B213D-9A03-A5AA-999E-2D6EB740AD3A}"/>
              </a:ext>
            </a:extLst>
          </p:cNvPr>
          <p:cNvPicPr>
            <a:picLocks noChangeAspect="1"/>
          </p:cNvPicPr>
          <p:nvPr/>
        </p:nvPicPr>
        <p:blipFill>
          <a:blip r:embed="rId5"/>
          <a:stretch>
            <a:fillRect/>
          </a:stretch>
        </p:blipFill>
        <p:spPr>
          <a:xfrm>
            <a:off x="4906666" y="1253844"/>
            <a:ext cx="7175673" cy="5555901"/>
          </a:xfrm>
          <a:prstGeom prst="rect">
            <a:avLst/>
          </a:prstGeom>
        </p:spPr>
      </p:pic>
    </p:spTree>
    <p:extLst>
      <p:ext uri="{BB962C8B-B14F-4D97-AF65-F5344CB8AC3E}">
        <p14:creationId xmlns:p14="http://schemas.microsoft.com/office/powerpoint/2010/main" val="2814954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3658"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299097" y="856842"/>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核心概念：结构化输入</a:t>
            </a:r>
            <a:r>
              <a:rPr lang="en-US" altLang="zh-CN" dirty="0">
                <a:solidFill>
                  <a:srgbClr val="FF6026"/>
                </a:solidFill>
                <a:latin typeface="Alibaba PuHuiTi R" pitchFamily="18" charset="-122"/>
                <a:ea typeface="Alibaba PuHuiTi R" pitchFamily="18" charset="-122"/>
                <a:cs typeface="Alibaba PuHuiTi R" pitchFamily="18" charset="-122"/>
              </a:rPr>
              <a:t>Agent</a:t>
            </a:r>
            <a:endParaRPr lang="zh-CN" altLang="en-US"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299097" y="226622"/>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2AEBC18E-FEA4-917C-71BC-0D772FBA553F}"/>
              </a:ext>
            </a:extLst>
          </p:cNvPr>
          <p:cNvPicPr>
            <a:picLocks noChangeAspect="1"/>
          </p:cNvPicPr>
          <p:nvPr/>
        </p:nvPicPr>
        <p:blipFill>
          <a:blip r:embed="rId4"/>
          <a:stretch>
            <a:fillRect/>
          </a:stretch>
        </p:blipFill>
        <p:spPr>
          <a:xfrm>
            <a:off x="299097" y="1273945"/>
            <a:ext cx="6307449" cy="5540661"/>
          </a:xfrm>
          <a:prstGeom prst="rect">
            <a:avLst/>
          </a:prstGeom>
        </p:spPr>
      </p:pic>
      <p:pic>
        <p:nvPicPr>
          <p:cNvPr id="12" name="图片 11">
            <a:extLst>
              <a:ext uri="{FF2B5EF4-FFF2-40B4-BE49-F238E27FC236}">
                <a16:creationId xmlns:a16="http://schemas.microsoft.com/office/drawing/2014/main" id="{E86353DF-4205-718D-1274-F9E0065C12AD}"/>
              </a:ext>
            </a:extLst>
          </p:cNvPr>
          <p:cNvPicPr>
            <a:picLocks noChangeAspect="1"/>
          </p:cNvPicPr>
          <p:nvPr/>
        </p:nvPicPr>
        <p:blipFill>
          <a:blip r:embed="rId5"/>
          <a:stretch>
            <a:fillRect/>
          </a:stretch>
        </p:blipFill>
        <p:spPr>
          <a:xfrm>
            <a:off x="6606546" y="1295399"/>
            <a:ext cx="5247290" cy="3223591"/>
          </a:xfrm>
          <a:prstGeom prst="rect">
            <a:avLst/>
          </a:prstGeom>
        </p:spPr>
      </p:pic>
    </p:spTree>
    <p:extLst>
      <p:ext uri="{BB962C8B-B14F-4D97-AF65-F5344CB8AC3E}">
        <p14:creationId xmlns:p14="http://schemas.microsoft.com/office/powerpoint/2010/main" val="727597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BCA4FB67-903C-6116-AF74-FAEBD3A711D4}"/>
              </a:ext>
            </a:extLst>
          </p:cNvPr>
          <p:cNvSpPr txBox="1"/>
          <p:nvPr/>
        </p:nvSpPr>
        <p:spPr>
          <a:xfrm>
            <a:off x="299097" y="856842"/>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案例篇：</a:t>
            </a:r>
            <a:r>
              <a:rPr lang="en-US" altLang="zh-CN" dirty="0" err="1">
                <a:solidFill>
                  <a:srgbClr val="FF6026"/>
                </a:solidFill>
                <a:latin typeface="Alibaba PuHuiTi R" pitchFamily="18" charset="-122"/>
                <a:ea typeface="Alibaba PuHuiTi R" pitchFamily="18" charset="-122"/>
                <a:cs typeface="Alibaba PuHuiTi R" pitchFamily="18" charset="-122"/>
              </a:rPr>
              <a:t>LangChain</a:t>
            </a:r>
            <a:r>
              <a:rPr lang="zh-CN" altLang="en-US" dirty="0">
                <a:solidFill>
                  <a:srgbClr val="FF6026"/>
                </a:solidFill>
                <a:latin typeface="Alibaba PuHuiTi R" pitchFamily="18" charset="-122"/>
                <a:ea typeface="Alibaba PuHuiTi R" pitchFamily="18" charset="-122"/>
                <a:cs typeface="Alibaba PuHuiTi R" pitchFamily="18" charset="-122"/>
              </a:rPr>
              <a:t>进行</a:t>
            </a:r>
            <a:r>
              <a:rPr lang="en-US" altLang="zh-CN" dirty="0">
                <a:solidFill>
                  <a:srgbClr val="FF6026"/>
                </a:solidFill>
                <a:latin typeface="Alibaba PuHuiTi R" pitchFamily="18" charset="-122"/>
                <a:ea typeface="Alibaba PuHuiTi R" pitchFamily="18" charset="-122"/>
                <a:cs typeface="Alibaba PuHuiTi R" pitchFamily="18" charset="-122"/>
              </a:rPr>
              <a:t>Chat</a:t>
            </a:r>
          </a:p>
        </p:txBody>
      </p:sp>
      <p:pic>
        <p:nvPicPr>
          <p:cNvPr id="6" name="图片 5">
            <a:extLst>
              <a:ext uri="{FF2B5EF4-FFF2-40B4-BE49-F238E27FC236}">
                <a16:creationId xmlns:a16="http://schemas.microsoft.com/office/drawing/2014/main" id="{D0410165-21E8-AAC5-A008-EB16C7ACD530}"/>
              </a:ext>
            </a:extLst>
          </p:cNvPr>
          <p:cNvPicPr>
            <a:picLocks noChangeAspect="1"/>
          </p:cNvPicPr>
          <p:nvPr/>
        </p:nvPicPr>
        <p:blipFill>
          <a:blip r:embed="rId4"/>
          <a:stretch>
            <a:fillRect/>
          </a:stretch>
        </p:blipFill>
        <p:spPr>
          <a:xfrm>
            <a:off x="290756" y="1302099"/>
            <a:ext cx="5652844" cy="5440147"/>
          </a:xfrm>
          <a:prstGeom prst="rect">
            <a:avLst/>
          </a:prstGeom>
        </p:spPr>
      </p:pic>
      <p:pic>
        <p:nvPicPr>
          <p:cNvPr id="7" name="图片 6">
            <a:extLst>
              <a:ext uri="{FF2B5EF4-FFF2-40B4-BE49-F238E27FC236}">
                <a16:creationId xmlns:a16="http://schemas.microsoft.com/office/drawing/2014/main" id="{C3E8C373-1028-BF85-9FB1-7637814EA282}"/>
              </a:ext>
            </a:extLst>
          </p:cNvPr>
          <p:cNvPicPr>
            <a:picLocks noChangeAspect="1"/>
          </p:cNvPicPr>
          <p:nvPr/>
        </p:nvPicPr>
        <p:blipFill>
          <a:blip r:embed="rId5"/>
          <a:stretch>
            <a:fillRect/>
          </a:stretch>
        </p:blipFill>
        <p:spPr>
          <a:xfrm>
            <a:off x="5098772" y="1302099"/>
            <a:ext cx="6561468" cy="5440148"/>
          </a:xfrm>
          <a:prstGeom prst="rect">
            <a:avLst/>
          </a:prstGeom>
        </p:spPr>
      </p:pic>
    </p:spTree>
    <p:extLst>
      <p:ext uri="{BB962C8B-B14F-4D97-AF65-F5344CB8AC3E}">
        <p14:creationId xmlns:p14="http://schemas.microsoft.com/office/powerpoint/2010/main" val="2330630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299096" y="1417853"/>
            <a:ext cx="4620821" cy="338554"/>
          </a:xfrm>
          <a:prstGeom prst="rect">
            <a:avLst/>
          </a:prstGeom>
          <a:noFill/>
        </p:spPr>
        <p:txBody>
          <a:bodyPr wrap="square">
            <a:spAutoFit/>
          </a:bodyPr>
          <a:lstStyle/>
          <a:p>
            <a:endParaRPr lang="en-US" altLang="zh-CN" sz="1600" dirty="0">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BCA4FB67-903C-6116-AF74-FAEBD3A711D4}"/>
              </a:ext>
            </a:extLst>
          </p:cNvPr>
          <p:cNvSpPr txBox="1"/>
          <p:nvPr/>
        </p:nvSpPr>
        <p:spPr>
          <a:xfrm>
            <a:off x="299095" y="842729"/>
            <a:ext cx="4620821" cy="369332"/>
          </a:xfrm>
          <a:prstGeom prst="rect">
            <a:avLst/>
          </a:prstGeom>
          <a:noFill/>
        </p:spPr>
        <p:txBody>
          <a:bodyPr wrap="square">
            <a:spAutoFit/>
          </a:bodyPr>
          <a:lstStyle>
            <a:defPPr>
              <a:defRPr lang="zh-CN"/>
            </a:defPPr>
            <a:lvl1pPr>
              <a:defRPr>
                <a:solidFill>
                  <a:srgbClr val="FF6026"/>
                </a:solidFill>
                <a:latin typeface="Alibaba PuHuiTi R" pitchFamily="18" charset="-122"/>
                <a:ea typeface="Alibaba PuHuiTi R" pitchFamily="18" charset="-122"/>
                <a:cs typeface="Alibaba PuHuiTi R" pitchFamily="18" charset="-122"/>
              </a:defRPr>
            </a:lvl1pPr>
          </a:lstStyle>
          <a:p>
            <a:r>
              <a:rPr lang="zh-CN" altLang="en-US" dirty="0"/>
              <a:t>案例</a:t>
            </a:r>
            <a:r>
              <a:rPr lang="zh-CN" altLang="en-US"/>
              <a:t>篇：</a:t>
            </a:r>
            <a:r>
              <a:rPr lang="en-US" altLang="zh-CN" err="1"/>
              <a:t>LangChain</a:t>
            </a:r>
            <a:r>
              <a:rPr lang="zh-CN" altLang="en-US"/>
              <a:t>进行</a:t>
            </a:r>
            <a:r>
              <a:rPr lang="en-US" altLang="zh-CN"/>
              <a:t>QA</a:t>
            </a:r>
            <a:endParaRPr lang="en-US" altLang="zh-CN" dirty="0"/>
          </a:p>
        </p:txBody>
      </p:sp>
      <p:pic>
        <p:nvPicPr>
          <p:cNvPr id="8" name="图片 7">
            <a:extLst>
              <a:ext uri="{FF2B5EF4-FFF2-40B4-BE49-F238E27FC236}">
                <a16:creationId xmlns:a16="http://schemas.microsoft.com/office/drawing/2014/main" id="{48E9A822-3E12-901D-56F8-C0D66D0CFA20}"/>
              </a:ext>
            </a:extLst>
          </p:cNvPr>
          <p:cNvPicPr>
            <a:picLocks noChangeAspect="1"/>
          </p:cNvPicPr>
          <p:nvPr/>
        </p:nvPicPr>
        <p:blipFill>
          <a:blip r:embed="rId4"/>
          <a:stretch>
            <a:fillRect/>
          </a:stretch>
        </p:blipFill>
        <p:spPr>
          <a:xfrm>
            <a:off x="212036" y="1424012"/>
            <a:ext cx="6589219" cy="5184801"/>
          </a:xfrm>
          <a:prstGeom prst="rect">
            <a:avLst/>
          </a:prstGeom>
        </p:spPr>
      </p:pic>
      <p:pic>
        <p:nvPicPr>
          <p:cNvPr id="9" name="图片 8">
            <a:extLst>
              <a:ext uri="{FF2B5EF4-FFF2-40B4-BE49-F238E27FC236}">
                <a16:creationId xmlns:a16="http://schemas.microsoft.com/office/drawing/2014/main" id="{31C565E7-FCCE-60FF-E47C-1A11201FF4FA}"/>
              </a:ext>
            </a:extLst>
          </p:cNvPr>
          <p:cNvPicPr>
            <a:picLocks noChangeAspect="1"/>
          </p:cNvPicPr>
          <p:nvPr/>
        </p:nvPicPr>
        <p:blipFill>
          <a:blip r:embed="rId5"/>
          <a:stretch>
            <a:fillRect/>
          </a:stretch>
        </p:blipFill>
        <p:spPr>
          <a:xfrm>
            <a:off x="6096000" y="1416956"/>
            <a:ext cx="5883964" cy="5184801"/>
          </a:xfrm>
          <a:prstGeom prst="rect">
            <a:avLst/>
          </a:prstGeom>
        </p:spPr>
      </p:pic>
    </p:spTree>
    <p:extLst>
      <p:ext uri="{BB962C8B-B14F-4D97-AF65-F5344CB8AC3E}">
        <p14:creationId xmlns:p14="http://schemas.microsoft.com/office/powerpoint/2010/main" val="297975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299096" y="1417853"/>
            <a:ext cx="4620821" cy="338554"/>
          </a:xfrm>
          <a:prstGeom prst="rect">
            <a:avLst/>
          </a:prstGeom>
          <a:noFill/>
        </p:spPr>
        <p:txBody>
          <a:bodyPr wrap="square">
            <a:spAutoFit/>
          </a:bodyPr>
          <a:lstStyle/>
          <a:p>
            <a:endParaRPr lang="en-US" altLang="zh-CN" sz="1600" dirty="0">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BCA4FB67-903C-6116-AF74-FAEBD3A711D4}"/>
              </a:ext>
            </a:extLst>
          </p:cNvPr>
          <p:cNvSpPr txBox="1"/>
          <p:nvPr/>
        </p:nvSpPr>
        <p:spPr>
          <a:xfrm>
            <a:off x="299095" y="673626"/>
            <a:ext cx="4620821" cy="369332"/>
          </a:xfrm>
          <a:prstGeom prst="rect">
            <a:avLst/>
          </a:prstGeom>
          <a:noFill/>
        </p:spPr>
        <p:txBody>
          <a:bodyPr wrap="square">
            <a:spAutoFit/>
          </a:bodyPr>
          <a:lstStyle>
            <a:defPPr>
              <a:defRPr lang="zh-CN"/>
            </a:defPPr>
            <a:lvl1pPr>
              <a:defRPr>
                <a:solidFill>
                  <a:srgbClr val="FF6026"/>
                </a:solidFill>
                <a:latin typeface="Alibaba PuHuiTi R" pitchFamily="18" charset="-122"/>
                <a:ea typeface="Alibaba PuHuiTi R" pitchFamily="18" charset="-122"/>
                <a:cs typeface="Alibaba PuHuiTi R" pitchFamily="18" charset="-122"/>
              </a:defRPr>
            </a:lvl1pPr>
          </a:lstStyle>
          <a:p>
            <a:r>
              <a:rPr lang="zh-CN" altLang="en-US" dirty="0"/>
              <a:t>案例篇：</a:t>
            </a:r>
            <a:r>
              <a:rPr lang="en-US" altLang="zh-CN" dirty="0" err="1"/>
              <a:t>LangChain</a:t>
            </a:r>
            <a:r>
              <a:rPr lang="zh-CN" altLang="en-US" dirty="0"/>
              <a:t>进行</a:t>
            </a:r>
            <a:r>
              <a:rPr lang="en-US" altLang="zh-CN" dirty="0"/>
              <a:t>Summery</a:t>
            </a:r>
          </a:p>
        </p:txBody>
      </p:sp>
      <p:pic>
        <p:nvPicPr>
          <p:cNvPr id="6" name="图片 5">
            <a:extLst>
              <a:ext uri="{FF2B5EF4-FFF2-40B4-BE49-F238E27FC236}">
                <a16:creationId xmlns:a16="http://schemas.microsoft.com/office/drawing/2014/main" id="{7513F1FC-7DF6-0B03-22EA-C65B1FCBC83C}"/>
              </a:ext>
            </a:extLst>
          </p:cNvPr>
          <p:cNvPicPr>
            <a:picLocks noChangeAspect="1"/>
          </p:cNvPicPr>
          <p:nvPr/>
        </p:nvPicPr>
        <p:blipFill>
          <a:blip r:embed="rId4"/>
          <a:stretch>
            <a:fillRect/>
          </a:stretch>
        </p:blipFill>
        <p:spPr>
          <a:xfrm>
            <a:off x="212036" y="1012463"/>
            <a:ext cx="6264041" cy="4844645"/>
          </a:xfrm>
          <a:prstGeom prst="rect">
            <a:avLst/>
          </a:prstGeom>
        </p:spPr>
      </p:pic>
      <p:pic>
        <p:nvPicPr>
          <p:cNvPr id="7" name="图片 6">
            <a:extLst>
              <a:ext uri="{FF2B5EF4-FFF2-40B4-BE49-F238E27FC236}">
                <a16:creationId xmlns:a16="http://schemas.microsoft.com/office/drawing/2014/main" id="{3A97EE5D-19C2-A039-7F04-CF6F6B968EEA}"/>
              </a:ext>
            </a:extLst>
          </p:cNvPr>
          <p:cNvPicPr>
            <a:picLocks noChangeAspect="1"/>
          </p:cNvPicPr>
          <p:nvPr/>
        </p:nvPicPr>
        <p:blipFill>
          <a:blip r:embed="rId5"/>
          <a:stretch>
            <a:fillRect/>
          </a:stretch>
        </p:blipFill>
        <p:spPr>
          <a:xfrm>
            <a:off x="6365738" y="987478"/>
            <a:ext cx="5527166" cy="4873321"/>
          </a:xfrm>
          <a:prstGeom prst="rect">
            <a:avLst/>
          </a:prstGeom>
        </p:spPr>
      </p:pic>
      <p:pic>
        <p:nvPicPr>
          <p:cNvPr id="10" name="图片 9">
            <a:extLst>
              <a:ext uri="{FF2B5EF4-FFF2-40B4-BE49-F238E27FC236}">
                <a16:creationId xmlns:a16="http://schemas.microsoft.com/office/drawing/2014/main" id="{2700F99C-FEA0-ABF5-90F9-392E45D2CE8D}"/>
              </a:ext>
            </a:extLst>
          </p:cNvPr>
          <p:cNvPicPr>
            <a:picLocks noChangeAspect="1"/>
          </p:cNvPicPr>
          <p:nvPr/>
        </p:nvPicPr>
        <p:blipFill>
          <a:blip r:embed="rId6"/>
          <a:stretch>
            <a:fillRect/>
          </a:stretch>
        </p:blipFill>
        <p:spPr>
          <a:xfrm>
            <a:off x="212036" y="4754844"/>
            <a:ext cx="6447148" cy="2045649"/>
          </a:xfrm>
          <a:prstGeom prst="rect">
            <a:avLst/>
          </a:prstGeom>
        </p:spPr>
      </p:pic>
    </p:spTree>
    <p:extLst>
      <p:ext uri="{BB962C8B-B14F-4D97-AF65-F5344CB8AC3E}">
        <p14:creationId xmlns:p14="http://schemas.microsoft.com/office/powerpoint/2010/main" val="2014044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299097" y="856842"/>
            <a:ext cx="4620821" cy="369332"/>
          </a:xfrm>
          <a:prstGeom prst="rect">
            <a:avLst/>
          </a:prstGeom>
          <a:noFill/>
        </p:spPr>
        <p:txBody>
          <a:bodyPr wrap="square">
            <a:spAutoFit/>
          </a:bodyPr>
          <a:lstStyle/>
          <a:p>
            <a:r>
              <a:rPr lang="en-US" altLang="zh-CN" dirty="0" err="1">
                <a:solidFill>
                  <a:srgbClr val="FF6026"/>
                </a:solidFill>
                <a:latin typeface="Alibaba PuHuiTi R" pitchFamily="18" charset="-122"/>
                <a:ea typeface="Alibaba PuHuiTi R" pitchFamily="18" charset="-122"/>
                <a:cs typeface="Alibaba PuHuiTi R" pitchFamily="18" charset="-122"/>
              </a:rPr>
              <a:t>LangChain</a:t>
            </a:r>
            <a:r>
              <a:rPr lang="zh-CN" altLang="en-US" dirty="0">
                <a:solidFill>
                  <a:srgbClr val="FF6026"/>
                </a:solidFill>
                <a:latin typeface="Alibaba PuHuiTi R" pitchFamily="18" charset="-122"/>
                <a:ea typeface="Alibaba PuHuiTi R" pitchFamily="18" charset="-122"/>
                <a:cs typeface="Alibaba PuHuiTi R" pitchFamily="18" charset="-122"/>
              </a:rPr>
              <a:t>：生产级应用</a:t>
            </a:r>
            <a:endParaRPr lang="en-US" altLang="zh-CN"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75B81662-59DD-AF97-EB12-57491AA2A949}"/>
              </a:ext>
            </a:extLst>
          </p:cNvPr>
          <p:cNvSpPr txBox="1"/>
          <p:nvPr/>
        </p:nvSpPr>
        <p:spPr>
          <a:xfrm>
            <a:off x="299097" y="1413143"/>
            <a:ext cx="10953514" cy="4524315"/>
          </a:xfrm>
          <a:prstGeom prst="rect">
            <a:avLst/>
          </a:prstGeom>
          <a:noFill/>
        </p:spPr>
        <p:txBody>
          <a:bodyPr wrap="square" rtlCol="0">
            <a:spAutoFit/>
          </a:bodyPr>
          <a:lstStyle/>
          <a:p>
            <a:r>
              <a:rPr lang="en-US" altLang="zh-CN" dirty="0" err="1">
                <a:solidFill>
                  <a:srgbClr val="374151"/>
                </a:solidFill>
                <a:effectLst/>
                <a:latin typeface="Alibaba PuHuiTi R" pitchFamily="18" charset="-122"/>
                <a:ea typeface="Alibaba PuHuiTi R" pitchFamily="18" charset="-122"/>
                <a:cs typeface="Alibaba PuHuiTi R" pitchFamily="18" charset="-122"/>
              </a:rPr>
              <a:t>LangChain</a:t>
            </a:r>
            <a:r>
              <a:rPr lang="zh-CN" altLang="en-US" dirty="0">
                <a:solidFill>
                  <a:srgbClr val="374151"/>
                </a:solidFill>
                <a:effectLst/>
                <a:latin typeface="Alibaba PuHuiTi R" pitchFamily="18" charset="-122"/>
                <a:ea typeface="Alibaba PuHuiTi R" pitchFamily="18" charset="-122"/>
                <a:cs typeface="Alibaba PuHuiTi R" pitchFamily="18" charset="-122"/>
              </a:rPr>
              <a:t>是一个方便开发大语言模型（</a:t>
            </a:r>
            <a:r>
              <a:rPr lang="en-US" altLang="zh-CN" dirty="0">
                <a:solidFill>
                  <a:srgbClr val="374151"/>
                </a:solidFill>
                <a:effectLst/>
                <a:latin typeface="Alibaba PuHuiTi R" pitchFamily="18" charset="-122"/>
                <a:ea typeface="Alibaba PuHuiTi R" pitchFamily="18" charset="-122"/>
                <a:cs typeface="Alibaba PuHuiTi R" pitchFamily="18" charset="-122"/>
              </a:rPr>
              <a:t>LLM</a:t>
            </a:r>
            <a:r>
              <a:rPr lang="zh-CN" altLang="en-US" dirty="0">
                <a:solidFill>
                  <a:srgbClr val="374151"/>
                </a:solidFill>
                <a:effectLst/>
                <a:latin typeface="Alibaba PuHuiTi R" pitchFamily="18" charset="-122"/>
                <a:ea typeface="Alibaba PuHuiTi R" pitchFamily="18" charset="-122"/>
                <a:cs typeface="Alibaba PuHuiTi R" pitchFamily="18" charset="-122"/>
              </a:rPr>
              <a:t>）应用和代理（</a:t>
            </a:r>
            <a:r>
              <a:rPr lang="en-US" altLang="zh-CN" dirty="0">
                <a:solidFill>
                  <a:srgbClr val="374151"/>
                </a:solidFill>
                <a:effectLst/>
                <a:latin typeface="Alibaba PuHuiTi R" pitchFamily="18" charset="-122"/>
                <a:ea typeface="Alibaba PuHuiTi R" pitchFamily="18" charset="-122"/>
                <a:cs typeface="Alibaba PuHuiTi R" pitchFamily="18" charset="-122"/>
              </a:rPr>
              <a:t>Agents</a:t>
            </a:r>
            <a:r>
              <a:rPr lang="zh-CN" altLang="en-US" dirty="0">
                <a:solidFill>
                  <a:srgbClr val="374151"/>
                </a:solidFill>
                <a:effectLst/>
                <a:latin typeface="Alibaba PuHuiTi R" pitchFamily="18" charset="-122"/>
                <a:ea typeface="Alibaba PuHuiTi R" pitchFamily="18" charset="-122"/>
                <a:cs typeface="Alibaba PuHuiTi R" pitchFamily="18" charset="-122"/>
              </a:rPr>
              <a:t>）的工具。然而，将</a:t>
            </a:r>
            <a:r>
              <a:rPr lang="en-US" altLang="zh-CN" dirty="0">
                <a:solidFill>
                  <a:srgbClr val="374151"/>
                </a:solidFill>
                <a:effectLst/>
                <a:latin typeface="Alibaba PuHuiTi R" pitchFamily="18" charset="-122"/>
                <a:ea typeface="Alibaba PuHuiTi R" pitchFamily="18" charset="-122"/>
                <a:cs typeface="Alibaba PuHuiTi R" pitchFamily="18" charset="-122"/>
              </a:rPr>
              <a:t>LLM</a:t>
            </a:r>
            <a:r>
              <a:rPr lang="zh-CN" altLang="en-US" dirty="0">
                <a:solidFill>
                  <a:srgbClr val="374151"/>
                </a:solidFill>
                <a:effectLst/>
                <a:latin typeface="Alibaba PuHuiTi R" pitchFamily="18" charset="-122"/>
                <a:ea typeface="Alibaba PuHuiTi R" pitchFamily="18" charset="-122"/>
                <a:cs typeface="Alibaba PuHuiTi R" pitchFamily="18" charset="-122"/>
              </a:rPr>
              <a:t>应用部署到生产环境可能会遇到许多困难。需要对你的提示（</a:t>
            </a:r>
            <a:r>
              <a:rPr lang="en-US" altLang="zh-CN" dirty="0">
                <a:solidFill>
                  <a:srgbClr val="374151"/>
                </a:solidFill>
                <a:effectLst/>
                <a:latin typeface="Alibaba PuHuiTi R" pitchFamily="18" charset="-122"/>
                <a:ea typeface="Alibaba PuHuiTi R" pitchFamily="18" charset="-122"/>
                <a:cs typeface="Alibaba PuHuiTi R" pitchFamily="18" charset="-122"/>
              </a:rPr>
              <a:t>prompts</a:t>
            </a:r>
            <a:r>
              <a:rPr lang="zh-CN" altLang="en-US" dirty="0">
                <a:solidFill>
                  <a:srgbClr val="374151"/>
                </a:solidFill>
                <a:effectLst/>
                <a:latin typeface="Alibaba PuHuiTi R" pitchFamily="18" charset="-122"/>
                <a:ea typeface="Alibaba PuHuiTi R" pitchFamily="18" charset="-122"/>
                <a:cs typeface="Alibaba PuHuiTi R" pitchFamily="18" charset="-122"/>
              </a:rPr>
              <a:t>）、链（</a:t>
            </a:r>
            <a:r>
              <a:rPr lang="en-US" altLang="zh-CN" dirty="0">
                <a:solidFill>
                  <a:srgbClr val="374151"/>
                </a:solidFill>
                <a:effectLst/>
                <a:latin typeface="Alibaba PuHuiTi R" pitchFamily="18" charset="-122"/>
                <a:ea typeface="Alibaba PuHuiTi R" pitchFamily="18" charset="-122"/>
                <a:cs typeface="Alibaba PuHuiTi R" pitchFamily="18" charset="-122"/>
              </a:rPr>
              <a:t>chains</a:t>
            </a:r>
            <a:r>
              <a:rPr lang="zh-CN" altLang="en-US" dirty="0">
                <a:solidFill>
                  <a:srgbClr val="374151"/>
                </a:solidFill>
                <a:effectLst/>
                <a:latin typeface="Alibaba PuHuiTi R" pitchFamily="18" charset="-122"/>
                <a:ea typeface="Alibaba PuHuiTi R" pitchFamily="18" charset="-122"/>
                <a:cs typeface="Alibaba PuHuiTi R" pitchFamily="18" charset="-122"/>
              </a:rPr>
              <a:t>）和其他组件进行大量的定制和迭代，才能创建出高质量的产品。</a:t>
            </a:r>
            <a:endParaRPr lang="en-US" altLang="zh-CN" dirty="0">
              <a:solidFill>
                <a:srgbClr val="374151"/>
              </a:solidFill>
              <a:effectLst/>
              <a:latin typeface="Alibaba PuHuiTi R" pitchFamily="18" charset="-122"/>
              <a:ea typeface="Alibaba PuHuiTi R" pitchFamily="18" charset="-122"/>
              <a:cs typeface="Alibaba PuHuiTi R" pitchFamily="18" charset="-122"/>
            </a:endParaRPr>
          </a:p>
          <a:p>
            <a:endParaRPr lang="en-US" altLang="zh-CN" dirty="0">
              <a:solidFill>
                <a:srgbClr val="374151"/>
              </a:solidFill>
              <a:latin typeface="Alibaba PuHuiTi R" pitchFamily="18" charset="-122"/>
              <a:ea typeface="Alibaba PuHuiTi R" pitchFamily="18" charset="-122"/>
              <a:cs typeface="Alibaba PuHuiTi R" pitchFamily="18" charset="-122"/>
            </a:endParaRPr>
          </a:p>
          <a:p>
            <a:r>
              <a:rPr lang="zh-CN" altLang="en-US" dirty="0">
                <a:solidFill>
                  <a:srgbClr val="374151"/>
                </a:solidFill>
                <a:latin typeface="Alibaba PuHuiTi R" pitchFamily="18" charset="-122"/>
                <a:ea typeface="Alibaba PuHuiTi R" pitchFamily="18" charset="-122"/>
                <a:cs typeface="Alibaba PuHuiTi R" pitchFamily="18" charset="-122"/>
              </a:rPr>
              <a:t>最简单的调试方式：设置</a:t>
            </a:r>
            <a:r>
              <a:rPr lang="en-US" altLang="zh-CN" dirty="0" err="1">
                <a:solidFill>
                  <a:srgbClr val="1C1E21"/>
                </a:solidFill>
                <a:effectLst/>
                <a:latin typeface="Alibaba PuHuiTi R" pitchFamily="18" charset="-122"/>
                <a:ea typeface="Alibaba PuHuiTi R" pitchFamily="18" charset="-122"/>
                <a:cs typeface="Alibaba PuHuiTi R" pitchFamily="18" charset="-122"/>
              </a:rPr>
              <a:t>langchain.debug</a:t>
            </a:r>
            <a:r>
              <a:rPr lang="en-US" altLang="zh-CN" dirty="0">
                <a:solidFill>
                  <a:srgbClr val="1C1E21"/>
                </a:solidFill>
                <a:effectLst/>
                <a:latin typeface="Alibaba PuHuiTi R" pitchFamily="18" charset="-122"/>
                <a:ea typeface="Alibaba PuHuiTi R" pitchFamily="18" charset="-122"/>
                <a:cs typeface="Alibaba PuHuiTi R" pitchFamily="18" charset="-122"/>
              </a:rPr>
              <a:t> </a:t>
            </a:r>
            <a:r>
              <a:rPr lang="zh-CN" altLang="en-US" dirty="0">
                <a:solidFill>
                  <a:srgbClr val="1C1E21"/>
                </a:solidFill>
                <a:effectLst/>
                <a:latin typeface="Alibaba PuHuiTi R" pitchFamily="18" charset="-122"/>
                <a:ea typeface="Alibaba PuHuiTi R" pitchFamily="18" charset="-122"/>
                <a:cs typeface="Alibaba PuHuiTi R" pitchFamily="18" charset="-122"/>
              </a:rPr>
              <a:t>和</a:t>
            </a:r>
            <a:r>
              <a:rPr lang="en-US" altLang="zh-CN" dirty="0">
                <a:solidFill>
                  <a:srgbClr val="1C1E21"/>
                </a:solidFill>
                <a:effectLst/>
                <a:latin typeface="Alibaba PuHuiTi R" pitchFamily="18" charset="-122"/>
                <a:ea typeface="Alibaba PuHuiTi R" pitchFamily="18" charset="-122"/>
                <a:cs typeface="Alibaba PuHuiTi R" pitchFamily="18" charset="-122"/>
              </a:rPr>
              <a:t> </a:t>
            </a:r>
            <a:r>
              <a:rPr lang="en-US" altLang="zh-CN" dirty="0" err="1">
                <a:solidFill>
                  <a:srgbClr val="1C1E21"/>
                </a:solidFill>
                <a:effectLst/>
                <a:latin typeface="Alibaba PuHuiTi R" pitchFamily="18" charset="-122"/>
                <a:ea typeface="Alibaba PuHuiTi R" pitchFamily="18" charset="-122"/>
                <a:cs typeface="Alibaba PuHuiTi R" pitchFamily="18" charset="-122"/>
              </a:rPr>
              <a:t>langchain.verbose</a:t>
            </a:r>
            <a:endParaRPr lang="en-US" altLang="zh-CN" dirty="0">
              <a:solidFill>
                <a:srgbClr val="374151"/>
              </a:solidFill>
              <a:latin typeface="Alibaba PuHuiTi R" pitchFamily="18" charset="-122"/>
              <a:ea typeface="Alibaba PuHuiTi R" pitchFamily="18" charset="-122"/>
              <a:cs typeface="Alibaba PuHuiTi R" pitchFamily="18" charset="-122"/>
            </a:endParaRPr>
          </a:p>
          <a:p>
            <a:endParaRPr lang="en-US" altLang="zh-CN" dirty="0">
              <a:solidFill>
                <a:srgbClr val="374151"/>
              </a:solidFill>
              <a:effectLst/>
              <a:latin typeface="Alibaba PuHuiTi R" pitchFamily="18" charset="-122"/>
              <a:ea typeface="Alibaba PuHuiTi R" pitchFamily="18" charset="-122"/>
              <a:cs typeface="Alibaba PuHuiTi R" pitchFamily="18" charset="-122"/>
            </a:endParaRPr>
          </a:p>
          <a:p>
            <a:r>
              <a:rPr kumimoji="1" lang="en-US" altLang="zh-CN" dirty="0" err="1">
                <a:solidFill>
                  <a:srgbClr val="374151"/>
                </a:solidFill>
                <a:latin typeface="Alibaba PuHuiTi R" pitchFamily="18" charset="-122"/>
                <a:ea typeface="Alibaba PuHuiTi R" pitchFamily="18" charset="-122"/>
                <a:cs typeface="Alibaba PuHuiTi R" pitchFamily="18" charset="-122"/>
              </a:rPr>
              <a:t>LangChain</a:t>
            </a:r>
            <a:r>
              <a:rPr kumimoji="1" lang="zh-CN" altLang="en-US" dirty="0">
                <a:solidFill>
                  <a:srgbClr val="374151"/>
                </a:solidFill>
                <a:latin typeface="Alibaba PuHuiTi R" pitchFamily="18" charset="-122"/>
                <a:ea typeface="Alibaba PuHuiTi R" pitchFamily="18" charset="-122"/>
                <a:cs typeface="Alibaba PuHuiTi R" pitchFamily="18" charset="-122"/>
              </a:rPr>
              <a:t>官方推出了</a:t>
            </a:r>
            <a:r>
              <a:rPr lang="en-US" altLang="zh-CN" dirty="0" err="1">
                <a:solidFill>
                  <a:srgbClr val="374151"/>
                </a:solidFill>
                <a:effectLst/>
                <a:latin typeface="Alibaba PuHuiTi R" pitchFamily="18" charset="-122"/>
                <a:ea typeface="Alibaba PuHuiTi R" pitchFamily="18" charset="-122"/>
                <a:cs typeface="Alibaba PuHuiTi R" pitchFamily="18" charset="-122"/>
              </a:rPr>
              <a:t>LangSmith</a:t>
            </a:r>
            <a:r>
              <a:rPr lang="zh-CN" altLang="en-US" dirty="0">
                <a:solidFill>
                  <a:srgbClr val="374151"/>
                </a:solidFill>
                <a:effectLst/>
                <a:latin typeface="Alibaba PuHuiTi R" pitchFamily="18" charset="-122"/>
                <a:ea typeface="Alibaba PuHuiTi R" pitchFamily="18" charset="-122"/>
                <a:cs typeface="Alibaba PuHuiTi R" pitchFamily="18" charset="-122"/>
              </a:rPr>
              <a:t>：用于更方便的构建生产级别的</a:t>
            </a:r>
            <a:r>
              <a:rPr lang="en-US" altLang="zh-CN" dirty="0">
                <a:solidFill>
                  <a:srgbClr val="374151"/>
                </a:solidFill>
                <a:effectLst/>
                <a:latin typeface="Alibaba PuHuiTi R" pitchFamily="18" charset="-122"/>
                <a:ea typeface="Alibaba PuHuiTi R" pitchFamily="18" charset="-122"/>
                <a:cs typeface="Alibaba PuHuiTi R" pitchFamily="18" charset="-122"/>
              </a:rPr>
              <a:t>LLM</a:t>
            </a:r>
            <a:r>
              <a:rPr lang="zh-CN" altLang="en-US" dirty="0">
                <a:solidFill>
                  <a:srgbClr val="374151"/>
                </a:solidFill>
                <a:effectLst/>
                <a:latin typeface="Alibaba PuHuiTi R" pitchFamily="18" charset="-122"/>
                <a:ea typeface="Alibaba PuHuiTi R" pitchFamily="18" charset="-122"/>
                <a:cs typeface="Alibaba PuHuiTi R" pitchFamily="18" charset="-122"/>
              </a:rPr>
              <a:t>应用。</a:t>
            </a:r>
            <a:r>
              <a:rPr kumimoji="1" lang="zh-CN" altLang="en-US" dirty="0">
                <a:latin typeface="Alibaba PuHuiTi R" pitchFamily="18" charset="-122"/>
                <a:ea typeface="Alibaba PuHuiTi R" pitchFamily="18" charset="-122"/>
                <a:cs typeface="Alibaba PuHuiTi R" pitchFamily="18" charset="-122"/>
              </a:rPr>
              <a:t>它允许您调试、测试、评估和监控基于任何</a:t>
            </a:r>
            <a:r>
              <a:rPr kumimoji="1" lang="en-US" altLang="zh-CN" dirty="0">
                <a:latin typeface="Alibaba PuHuiTi R" pitchFamily="18" charset="-122"/>
                <a:ea typeface="Alibaba PuHuiTi R" pitchFamily="18" charset="-122"/>
                <a:cs typeface="Alibaba PuHuiTi R" pitchFamily="18" charset="-122"/>
              </a:rPr>
              <a:t>LLM</a:t>
            </a:r>
            <a:r>
              <a:rPr kumimoji="1" lang="zh-CN" altLang="en-US" dirty="0">
                <a:latin typeface="Alibaba PuHuiTi R" pitchFamily="18" charset="-122"/>
                <a:ea typeface="Alibaba PuHuiTi R" pitchFamily="18" charset="-122"/>
                <a:cs typeface="Alibaba PuHuiTi R" pitchFamily="18" charset="-122"/>
              </a:rPr>
              <a:t>框架构建的链和智能代理，并与</a:t>
            </a:r>
            <a:r>
              <a:rPr kumimoji="1" lang="en-US" altLang="zh-CN" dirty="0" err="1">
                <a:latin typeface="Alibaba PuHuiTi R" pitchFamily="18" charset="-122"/>
                <a:ea typeface="Alibaba PuHuiTi R" pitchFamily="18" charset="-122"/>
                <a:cs typeface="Alibaba PuHuiTi R" pitchFamily="18" charset="-122"/>
              </a:rPr>
              <a:t>LangChain</a:t>
            </a:r>
            <a:r>
              <a:rPr kumimoji="1" lang="zh-CN" altLang="en-US" dirty="0">
                <a:latin typeface="Alibaba PuHuiTi R" pitchFamily="18" charset="-122"/>
                <a:ea typeface="Alibaba PuHuiTi R" pitchFamily="18" charset="-122"/>
                <a:cs typeface="Alibaba PuHuiTi R" pitchFamily="18" charset="-122"/>
              </a:rPr>
              <a:t>无缝集成</a:t>
            </a:r>
            <a:endParaRPr kumimoji="1" lang="en-US" altLang="zh-CN" dirty="0">
              <a:latin typeface="Alibaba PuHuiTi R" pitchFamily="18" charset="-122"/>
              <a:ea typeface="Alibaba PuHuiTi R" pitchFamily="18" charset="-122"/>
              <a:cs typeface="Alibaba PuHuiTi R" pitchFamily="18" charset="-122"/>
            </a:endParaRPr>
          </a:p>
          <a:p>
            <a:r>
              <a:rPr kumimoji="1" lang="zh-CN" altLang="en-US" dirty="0">
                <a:latin typeface="Alibaba PuHuiTi R" pitchFamily="18" charset="-122"/>
                <a:ea typeface="Alibaba PuHuiTi R" pitchFamily="18" charset="-122"/>
                <a:cs typeface="Alibaba PuHuiTi R" pitchFamily="18" charset="-122"/>
              </a:rPr>
              <a:t>除了</a:t>
            </a:r>
            <a:r>
              <a:rPr lang="en-US" altLang="zh-CN" dirty="0" err="1">
                <a:solidFill>
                  <a:srgbClr val="374151"/>
                </a:solidFill>
                <a:effectLst/>
                <a:latin typeface="Alibaba PuHuiTi R" pitchFamily="18" charset="-122"/>
                <a:ea typeface="Alibaba PuHuiTi R" pitchFamily="18" charset="-122"/>
                <a:cs typeface="Alibaba PuHuiTi R" pitchFamily="18" charset="-122"/>
              </a:rPr>
              <a:t>LangSmith</a:t>
            </a:r>
            <a:r>
              <a:rPr lang="zh-CN" altLang="en-US" dirty="0">
                <a:solidFill>
                  <a:srgbClr val="374151"/>
                </a:solidFill>
                <a:effectLst/>
                <a:latin typeface="Alibaba PuHuiTi R" pitchFamily="18" charset="-122"/>
                <a:ea typeface="Alibaba PuHuiTi R" pitchFamily="18" charset="-122"/>
                <a:cs typeface="Alibaba PuHuiTi R" pitchFamily="18" charset="-122"/>
              </a:rPr>
              <a:t>，还有另外一个工具</a:t>
            </a:r>
            <a:r>
              <a:rPr lang="en-US" altLang="zh-CN" dirty="0" err="1">
                <a:solidFill>
                  <a:srgbClr val="374151"/>
                </a:solidFill>
                <a:effectLst/>
                <a:latin typeface="Alibaba PuHuiTi R" pitchFamily="18" charset="-122"/>
                <a:ea typeface="Alibaba PuHuiTi R" pitchFamily="18" charset="-122"/>
                <a:cs typeface="Alibaba PuHuiTi R" pitchFamily="18" charset="-122"/>
              </a:rPr>
              <a:t>WanDB</a:t>
            </a:r>
            <a:r>
              <a:rPr lang="zh-CN" altLang="en-US" dirty="0">
                <a:solidFill>
                  <a:srgbClr val="374151"/>
                </a:solidFill>
                <a:effectLst/>
                <a:latin typeface="Alibaba PuHuiTi R" pitchFamily="18" charset="-122"/>
                <a:ea typeface="Alibaba PuHuiTi R" pitchFamily="18" charset="-122"/>
                <a:cs typeface="Alibaba PuHuiTi R" pitchFamily="18" charset="-122"/>
              </a:rPr>
              <a:t>用于方便我们调试大模型的应用。</a:t>
            </a:r>
            <a:endParaRPr lang="en-US" altLang="zh-CN" dirty="0">
              <a:solidFill>
                <a:srgbClr val="374151"/>
              </a:solidFill>
              <a:latin typeface="Alibaba PuHuiTi R" pitchFamily="18" charset="-122"/>
              <a:ea typeface="Alibaba PuHuiTi R" pitchFamily="18" charset="-122"/>
              <a:cs typeface="Alibaba PuHuiTi R" pitchFamily="18" charset="-122"/>
            </a:endParaRPr>
          </a:p>
          <a:p>
            <a:endParaRPr kumimoji="1" lang="en-US" altLang="zh-CN" dirty="0">
              <a:solidFill>
                <a:srgbClr val="374151"/>
              </a:solidFill>
              <a:latin typeface="Alibaba PuHuiTi R" pitchFamily="18" charset="-122"/>
              <a:ea typeface="Alibaba PuHuiTi R" pitchFamily="18" charset="-122"/>
              <a:cs typeface="Alibaba PuHuiTi R" pitchFamily="18" charset="-122"/>
            </a:endParaRPr>
          </a:p>
          <a:p>
            <a:r>
              <a:rPr kumimoji="1" lang="zh-CN" altLang="en-US" dirty="0">
                <a:solidFill>
                  <a:srgbClr val="374151"/>
                </a:solidFill>
                <a:latin typeface="Alibaba PuHuiTi R" pitchFamily="18" charset="-122"/>
                <a:ea typeface="Alibaba PuHuiTi R" pitchFamily="18" charset="-122"/>
                <a:cs typeface="Alibaba PuHuiTi R" pitchFamily="18" charset="-122"/>
              </a:rPr>
              <a:t>关于</a:t>
            </a:r>
            <a:r>
              <a:rPr kumimoji="1" lang="en-US" altLang="zh-CN" dirty="0" err="1">
                <a:solidFill>
                  <a:srgbClr val="374151"/>
                </a:solidFill>
                <a:latin typeface="Alibaba PuHuiTi R" pitchFamily="18" charset="-122"/>
                <a:ea typeface="Alibaba PuHuiTi R" pitchFamily="18" charset="-122"/>
                <a:cs typeface="Alibaba PuHuiTi R" pitchFamily="18" charset="-122"/>
              </a:rPr>
              <a:t>WanDB</a:t>
            </a:r>
            <a:endParaRPr kumimoji="1" lang="en-US" altLang="zh-CN" dirty="0">
              <a:solidFill>
                <a:srgbClr val="374151"/>
              </a:solidFill>
              <a:latin typeface="Alibaba PuHuiTi R" pitchFamily="18" charset="-122"/>
              <a:ea typeface="Alibaba PuHuiTi R" pitchFamily="18" charset="-122"/>
              <a:cs typeface="Alibaba PuHuiTi R" pitchFamily="18" charset="-122"/>
            </a:endParaRPr>
          </a:p>
          <a:p>
            <a:r>
              <a:rPr kumimoji="1" lang="en-US" altLang="zh-CN" dirty="0">
                <a:solidFill>
                  <a:srgbClr val="374151"/>
                </a:solidFill>
                <a:latin typeface="Alibaba PuHuiTi R" pitchFamily="18" charset="-122"/>
                <a:ea typeface="Alibaba PuHuiTi R" pitchFamily="18" charset="-122"/>
                <a:cs typeface="Alibaba PuHuiTi R" pitchFamily="18" charset="-122"/>
              </a:rPr>
              <a:t>1</a:t>
            </a:r>
            <a:r>
              <a:rPr kumimoji="1" lang="zh-CN" altLang="en-US" dirty="0">
                <a:solidFill>
                  <a:srgbClr val="374151"/>
                </a:solidFill>
                <a:latin typeface="Alibaba PuHuiTi R" pitchFamily="18" charset="-122"/>
                <a:ea typeface="Alibaba PuHuiTi R" pitchFamily="18" charset="-122"/>
                <a:cs typeface="Alibaba PuHuiTi R" pitchFamily="18" charset="-122"/>
              </a:rPr>
              <a:t>、注册账号，新建项目，记住</a:t>
            </a:r>
            <a:r>
              <a:rPr kumimoji="1" lang="en-US" altLang="zh-CN" dirty="0" err="1">
                <a:solidFill>
                  <a:srgbClr val="374151"/>
                </a:solidFill>
                <a:latin typeface="Alibaba PuHuiTi R" pitchFamily="18" charset="-122"/>
                <a:ea typeface="Alibaba PuHuiTi R" pitchFamily="18" charset="-122"/>
                <a:cs typeface="Alibaba PuHuiTi R" pitchFamily="18" charset="-122"/>
              </a:rPr>
              <a:t>apiKey</a:t>
            </a:r>
            <a:r>
              <a:rPr kumimoji="1" lang="zh-CN" altLang="en-US" dirty="0">
                <a:solidFill>
                  <a:srgbClr val="374151"/>
                </a:solidFill>
                <a:latin typeface="Alibaba PuHuiTi R" pitchFamily="18" charset="-122"/>
                <a:ea typeface="Alibaba PuHuiTi R" pitchFamily="18" charset="-122"/>
                <a:cs typeface="Alibaba PuHuiTi R" pitchFamily="18" charset="-122"/>
              </a:rPr>
              <a:t>；</a:t>
            </a:r>
            <a:endParaRPr kumimoji="1" lang="en-US" altLang="zh-CN" dirty="0">
              <a:solidFill>
                <a:srgbClr val="374151"/>
              </a:solidFill>
              <a:latin typeface="Alibaba PuHuiTi R" pitchFamily="18" charset="-122"/>
              <a:ea typeface="Alibaba PuHuiTi R" pitchFamily="18" charset="-122"/>
              <a:cs typeface="Alibaba PuHuiTi R" pitchFamily="18" charset="-122"/>
            </a:endParaRPr>
          </a:p>
          <a:p>
            <a:r>
              <a:rPr kumimoji="1" lang="en-US" altLang="zh-CN" dirty="0">
                <a:solidFill>
                  <a:srgbClr val="374151"/>
                </a:solidFill>
                <a:latin typeface="Alibaba PuHuiTi R" pitchFamily="18" charset="-122"/>
                <a:ea typeface="Alibaba PuHuiTi R" pitchFamily="18" charset="-122"/>
                <a:cs typeface="Alibaba PuHuiTi R" pitchFamily="18" charset="-122"/>
              </a:rPr>
              <a:t>2</a:t>
            </a:r>
            <a:r>
              <a:rPr kumimoji="1" lang="zh-CN" altLang="en-US" dirty="0">
                <a:latin typeface="Alibaba PuHuiTi R" pitchFamily="18" charset="-122"/>
                <a:ea typeface="Alibaba PuHuiTi R" pitchFamily="18" charset="-122"/>
                <a:cs typeface="Alibaba PuHuiTi R" pitchFamily="18" charset="-122"/>
              </a:rPr>
              <a:t>、两种使用方式：</a:t>
            </a:r>
            <a:endParaRPr kumimoji="1" lang="en-US" altLang="zh-CN" dirty="0">
              <a:latin typeface="Alibaba PuHuiTi R" pitchFamily="18" charset="-122"/>
              <a:ea typeface="Alibaba PuHuiTi R" pitchFamily="18" charset="-122"/>
              <a:cs typeface="Alibaba PuHuiTi R" pitchFamily="18" charset="-122"/>
            </a:endParaRPr>
          </a:p>
          <a:p>
            <a:pPr marL="285750" indent="-285750">
              <a:buFontTx/>
              <a:buChar char="-"/>
            </a:pPr>
            <a:r>
              <a:rPr kumimoji="1" lang="zh-CN" altLang="en-US" dirty="0">
                <a:latin typeface="Alibaba PuHuiTi R" pitchFamily="18" charset="-122"/>
                <a:ea typeface="Alibaba PuHuiTi R" pitchFamily="18" charset="-122"/>
                <a:cs typeface="Alibaba PuHuiTi R" pitchFamily="18" charset="-122"/>
              </a:rPr>
              <a:t>在环境变量中设置</a:t>
            </a:r>
            <a:r>
              <a:rPr lang="en-US" altLang="zh-CN" sz="1800" dirty="0" err="1">
                <a:effectLst/>
                <a:latin typeface="Alibaba PuHuiTi R" pitchFamily="18" charset="-122"/>
                <a:ea typeface="Alibaba PuHuiTi R" pitchFamily="18" charset="-122"/>
                <a:cs typeface="Alibaba PuHuiTi R" pitchFamily="18" charset="-122"/>
              </a:rPr>
              <a:t>os.environ</a:t>
            </a:r>
            <a:r>
              <a:rPr lang="en-US" altLang="zh-CN" sz="1800" dirty="0">
                <a:effectLst/>
                <a:latin typeface="Alibaba PuHuiTi R" pitchFamily="18" charset="-122"/>
                <a:ea typeface="Alibaba PuHuiTi R" pitchFamily="18" charset="-122"/>
                <a:cs typeface="Alibaba PuHuiTi R" pitchFamily="18" charset="-122"/>
              </a:rPr>
              <a:t>["LANGCHAIN_WANDB_TRACING"] = "true”</a:t>
            </a:r>
            <a:endParaRPr lang="en-US" altLang="zh-CN" dirty="0">
              <a:latin typeface="Alibaba PuHuiTi R" pitchFamily="18" charset="-122"/>
              <a:ea typeface="Alibaba PuHuiTi R" pitchFamily="18" charset="-122"/>
              <a:cs typeface="Alibaba PuHuiTi R" pitchFamily="18" charset="-122"/>
            </a:endParaRPr>
          </a:p>
          <a:p>
            <a:pPr marL="285750" indent="-285750">
              <a:buFontTx/>
              <a:buChar char="-"/>
            </a:pPr>
            <a:r>
              <a:rPr kumimoji="1" lang="zh-CN" altLang="en-US" dirty="0">
                <a:latin typeface="Alibaba PuHuiTi R" pitchFamily="18" charset="-122"/>
                <a:ea typeface="Alibaba PuHuiTi R" pitchFamily="18" charset="-122"/>
                <a:cs typeface="Alibaba PuHuiTi R" pitchFamily="18" charset="-122"/>
              </a:rPr>
              <a:t>使用</a:t>
            </a:r>
            <a:r>
              <a:rPr lang="en-US" altLang="zh-CN" sz="1800" dirty="0" err="1">
                <a:effectLst/>
                <a:latin typeface="Alibaba PuHuiTi R" pitchFamily="18" charset="-122"/>
                <a:ea typeface="Alibaba PuHuiTi R" pitchFamily="18" charset="-122"/>
                <a:cs typeface="Alibaba PuHuiTi R" pitchFamily="18" charset="-122"/>
              </a:rPr>
              <a:t>wandb_tracing_enabled</a:t>
            </a:r>
            <a:r>
              <a:rPr lang="en-US" altLang="zh-CN" sz="1800" dirty="0">
                <a:effectLst/>
                <a:latin typeface="Alibaba PuHuiTi R" pitchFamily="18" charset="-122"/>
                <a:ea typeface="Alibaba PuHuiTi R" pitchFamily="18" charset="-122"/>
                <a:cs typeface="Alibaba PuHuiTi R" pitchFamily="18" charset="-122"/>
              </a:rPr>
              <a:t>()</a:t>
            </a:r>
            <a:r>
              <a:rPr lang="zh-CN" altLang="en-US" sz="1800" dirty="0">
                <a:effectLst/>
                <a:latin typeface="Alibaba PuHuiTi R" pitchFamily="18" charset="-122"/>
                <a:ea typeface="Alibaba PuHuiTi R" pitchFamily="18" charset="-122"/>
                <a:cs typeface="Alibaba PuHuiTi R" pitchFamily="18" charset="-122"/>
              </a:rPr>
              <a:t>追踪特定块的代码</a:t>
            </a:r>
            <a:endParaRPr kumimoji="1" lang="en-US" altLang="zh-CN" dirty="0">
              <a:latin typeface="Alibaba PuHuiTi R" pitchFamily="18" charset="-122"/>
              <a:ea typeface="Alibaba PuHuiTi R" pitchFamily="18" charset="-122"/>
              <a:cs typeface="Alibaba PuHuiTi R" pitchFamily="18" charset="-122"/>
            </a:endParaRPr>
          </a:p>
          <a:p>
            <a:r>
              <a:rPr kumimoji="1" lang="en-US" altLang="zh-CN" dirty="0">
                <a:latin typeface="Alibaba PuHuiTi R" pitchFamily="18" charset="-122"/>
                <a:ea typeface="Alibaba PuHuiTi R" pitchFamily="18" charset="-122"/>
                <a:cs typeface="Alibaba PuHuiTi R" pitchFamily="18" charset="-122"/>
              </a:rPr>
              <a:t>3</a:t>
            </a:r>
            <a:r>
              <a:rPr kumimoji="1" lang="zh-CN" altLang="en-US" dirty="0">
                <a:latin typeface="Alibaba PuHuiTi R" pitchFamily="18" charset="-122"/>
                <a:ea typeface="Alibaba PuHuiTi R" pitchFamily="18" charset="-122"/>
                <a:cs typeface="Alibaba PuHuiTi R" pitchFamily="18" charset="-122"/>
              </a:rPr>
              <a:t>、登录</a:t>
            </a:r>
            <a:r>
              <a:rPr kumimoji="1" lang="en-US" altLang="zh-CN" dirty="0" err="1">
                <a:latin typeface="Alibaba PuHuiTi R" pitchFamily="18" charset="-122"/>
                <a:ea typeface="Alibaba PuHuiTi R" pitchFamily="18" charset="-122"/>
                <a:cs typeface="Alibaba PuHuiTi R" pitchFamily="18" charset="-122"/>
              </a:rPr>
              <a:t>WanDB</a:t>
            </a:r>
            <a:r>
              <a:rPr kumimoji="1" lang="zh-CN" altLang="en-US" dirty="0">
                <a:latin typeface="Alibaba PuHuiTi R" pitchFamily="18" charset="-122"/>
                <a:ea typeface="Alibaba PuHuiTi R" pitchFamily="18" charset="-122"/>
                <a:cs typeface="Alibaba PuHuiTi R" pitchFamily="18" charset="-122"/>
              </a:rPr>
              <a:t>后台查看链路</a:t>
            </a:r>
          </a:p>
        </p:txBody>
      </p:sp>
    </p:spTree>
    <p:extLst>
      <p:ext uri="{BB962C8B-B14F-4D97-AF65-F5344CB8AC3E}">
        <p14:creationId xmlns:p14="http://schemas.microsoft.com/office/powerpoint/2010/main" val="3091102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299097" y="856842"/>
            <a:ext cx="4620821" cy="369332"/>
          </a:xfrm>
          <a:prstGeom prst="rect">
            <a:avLst/>
          </a:prstGeom>
          <a:noFill/>
        </p:spPr>
        <p:txBody>
          <a:bodyPr wrap="square">
            <a:spAutoFit/>
          </a:bodyPr>
          <a:lstStyle/>
          <a:p>
            <a:r>
              <a:rPr lang="en-US" altLang="zh-CN" dirty="0" err="1">
                <a:solidFill>
                  <a:srgbClr val="FF6026"/>
                </a:solidFill>
                <a:latin typeface="Alibaba PuHuiTi R" pitchFamily="18" charset="-122"/>
                <a:ea typeface="Alibaba PuHuiTi R" pitchFamily="18" charset="-122"/>
                <a:cs typeface="Alibaba PuHuiTi R" pitchFamily="18" charset="-122"/>
              </a:rPr>
              <a:t>LangChain</a:t>
            </a:r>
            <a:r>
              <a:rPr lang="zh-CN" altLang="en-US" dirty="0">
                <a:solidFill>
                  <a:srgbClr val="FF6026"/>
                </a:solidFill>
                <a:latin typeface="Alibaba PuHuiTi R" pitchFamily="18" charset="-122"/>
                <a:ea typeface="Alibaba PuHuiTi R" pitchFamily="18" charset="-122"/>
                <a:cs typeface="Alibaba PuHuiTi R" pitchFamily="18" charset="-122"/>
              </a:rPr>
              <a:t>：</a:t>
            </a:r>
            <a:r>
              <a:rPr lang="en-US" altLang="zh-CN" dirty="0" err="1">
                <a:solidFill>
                  <a:srgbClr val="FF6026"/>
                </a:solidFill>
                <a:latin typeface="Alibaba PuHuiTi R" pitchFamily="18" charset="-122"/>
                <a:ea typeface="Alibaba PuHuiTi R" pitchFamily="18" charset="-122"/>
                <a:cs typeface="Alibaba PuHuiTi R" pitchFamily="18" charset="-122"/>
              </a:rPr>
              <a:t>WanDB</a:t>
            </a:r>
            <a:endParaRPr lang="en-US" altLang="zh-CN"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3E190315-FF76-666E-EC2A-D3EC0A36B9DA}"/>
              </a:ext>
            </a:extLst>
          </p:cNvPr>
          <p:cNvPicPr>
            <a:picLocks noChangeAspect="1"/>
          </p:cNvPicPr>
          <p:nvPr/>
        </p:nvPicPr>
        <p:blipFill>
          <a:blip r:embed="rId4"/>
          <a:stretch>
            <a:fillRect/>
          </a:stretch>
        </p:blipFill>
        <p:spPr>
          <a:xfrm>
            <a:off x="264590" y="3581400"/>
            <a:ext cx="6156355" cy="2560608"/>
          </a:xfrm>
          <a:prstGeom prst="rect">
            <a:avLst/>
          </a:prstGeom>
        </p:spPr>
      </p:pic>
      <p:pic>
        <p:nvPicPr>
          <p:cNvPr id="9" name="图片 8">
            <a:extLst>
              <a:ext uri="{FF2B5EF4-FFF2-40B4-BE49-F238E27FC236}">
                <a16:creationId xmlns:a16="http://schemas.microsoft.com/office/drawing/2014/main" id="{3FD815F2-F678-2FB6-8080-E22701B4C28C}"/>
              </a:ext>
            </a:extLst>
          </p:cNvPr>
          <p:cNvPicPr>
            <a:picLocks noChangeAspect="1"/>
          </p:cNvPicPr>
          <p:nvPr/>
        </p:nvPicPr>
        <p:blipFill>
          <a:blip r:embed="rId5"/>
          <a:stretch>
            <a:fillRect/>
          </a:stretch>
        </p:blipFill>
        <p:spPr>
          <a:xfrm>
            <a:off x="299097" y="2110333"/>
            <a:ext cx="6019800" cy="1231900"/>
          </a:xfrm>
          <a:prstGeom prst="rect">
            <a:avLst/>
          </a:prstGeom>
        </p:spPr>
      </p:pic>
      <p:pic>
        <p:nvPicPr>
          <p:cNvPr id="10" name="图片 9">
            <a:extLst>
              <a:ext uri="{FF2B5EF4-FFF2-40B4-BE49-F238E27FC236}">
                <a16:creationId xmlns:a16="http://schemas.microsoft.com/office/drawing/2014/main" id="{1930BEEE-69A7-369C-CC0E-AEFE6DB80D93}"/>
              </a:ext>
            </a:extLst>
          </p:cNvPr>
          <p:cNvPicPr>
            <a:picLocks noChangeAspect="1"/>
          </p:cNvPicPr>
          <p:nvPr/>
        </p:nvPicPr>
        <p:blipFill>
          <a:blip r:embed="rId6"/>
          <a:stretch>
            <a:fillRect/>
          </a:stretch>
        </p:blipFill>
        <p:spPr>
          <a:xfrm>
            <a:off x="6318897" y="1988757"/>
            <a:ext cx="5462506" cy="4414264"/>
          </a:xfrm>
          <a:prstGeom prst="rect">
            <a:avLst/>
          </a:prstGeom>
        </p:spPr>
      </p:pic>
    </p:spTree>
    <p:extLst>
      <p:ext uri="{BB962C8B-B14F-4D97-AF65-F5344CB8AC3E}">
        <p14:creationId xmlns:p14="http://schemas.microsoft.com/office/powerpoint/2010/main" val="2907195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299097" y="856842"/>
            <a:ext cx="4620821" cy="369332"/>
          </a:xfrm>
          <a:prstGeom prst="rect">
            <a:avLst/>
          </a:prstGeom>
          <a:noFill/>
        </p:spPr>
        <p:txBody>
          <a:bodyPr wrap="square">
            <a:spAutoFit/>
          </a:bodyPr>
          <a:lstStyle/>
          <a:p>
            <a:r>
              <a:rPr lang="en-US" altLang="zh-CN" dirty="0" err="1">
                <a:solidFill>
                  <a:srgbClr val="FF6026"/>
                </a:solidFill>
                <a:latin typeface="Alibaba PuHuiTi R" pitchFamily="18" charset="-122"/>
                <a:ea typeface="Alibaba PuHuiTi R" pitchFamily="18" charset="-122"/>
                <a:cs typeface="Alibaba PuHuiTi R" pitchFamily="18" charset="-122"/>
              </a:rPr>
              <a:t>LangChain</a:t>
            </a:r>
            <a:r>
              <a:rPr lang="zh-CN" altLang="en-US" dirty="0">
                <a:solidFill>
                  <a:srgbClr val="FF6026"/>
                </a:solidFill>
                <a:latin typeface="Alibaba PuHuiTi R" pitchFamily="18" charset="-122"/>
                <a:ea typeface="Alibaba PuHuiTi R" pitchFamily="18" charset="-122"/>
                <a:cs typeface="Alibaba PuHuiTi R" pitchFamily="18" charset="-122"/>
              </a:rPr>
              <a:t>：</a:t>
            </a:r>
            <a:r>
              <a:rPr lang="en-US" altLang="zh-CN" dirty="0" err="1">
                <a:solidFill>
                  <a:srgbClr val="FF6026"/>
                </a:solidFill>
                <a:latin typeface="Alibaba PuHuiTi R" pitchFamily="18" charset="-122"/>
                <a:ea typeface="Alibaba PuHuiTi R" pitchFamily="18" charset="-122"/>
                <a:cs typeface="Alibaba PuHuiTi R" pitchFamily="18" charset="-122"/>
              </a:rPr>
              <a:t>WanDB</a:t>
            </a:r>
            <a:endParaRPr lang="en-US" altLang="zh-CN"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77B2D4BA-902D-99A8-279A-B2C83B65C118}"/>
              </a:ext>
            </a:extLst>
          </p:cNvPr>
          <p:cNvPicPr>
            <a:picLocks noChangeAspect="1"/>
          </p:cNvPicPr>
          <p:nvPr/>
        </p:nvPicPr>
        <p:blipFill>
          <a:blip r:embed="rId4"/>
          <a:stretch>
            <a:fillRect/>
          </a:stretch>
        </p:blipFill>
        <p:spPr>
          <a:xfrm>
            <a:off x="362132" y="1672935"/>
            <a:ext cx="11115766" cy="4562624"/>
          </a:xfrm>
          <a:prstGeom prst="rect">
            <a:avLst/>
          </a:prstGeom>
        </p:spPr>
      </p:pic>
    </p:spTree>
    <p:extLst>
      <p:ext uri="{BB962C8B-B14F-4D97-AF65-F5344CB8AC3E}">
        <p14:creationId xmlns:p14="http://schemas.microsoft.com/office/powerpoint/2010/main" val="79845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4618" y="-9236"/>
            <a:ext cx="12199316" cy="6403021"/>
          </a:xfrm>
          <a:prstGeom prst="rect">
            <a:avLst/>
          </a:prstGeom>
        </p:spPr>
      </p:pic>
      <p:sp>
        <p:nvSpPr>
          <p:cNvPr id="27" name="文本框 26">
            <a:extLst>
              <a:ext uri="{FF2B5EF4-FFF2-40B4-BE49-F238E27FC236}">
                <a16:creationId xmlns:a16="http://schemas.microsoft.com/office/drawing/2014/main" id="{134A44FB-0FBF-0C72-9F23-E4570D85EAD0}"/>
              </a:ext>
            </a:extLst>
          </p:cNvPr>
          <p:cNvSpPr txBox="1"/>
          <p:nvPr/>
        </p:nvSpPr>
        <p:spPr>
          <a:xfrm>
            <a:off x="376809" y="1267758"/>
            <a:ext cx="2264791" cy="600164"/>
          </a:xfrm>
          <a:prstGeom prst="rect">
            <a:avLst/>
          </a:prstGeom>
          <a:noFill/>
        </p:spPr>
        <p:txBody>
          <a:bodyPr wrap="square">
            <a:spAutoFit/>
          </a:bodyPr>
          <a:lstStyle/>
          <a:p>
            <a:r>
              <a:rPr lang="zh-CN" altLang="en-US" sz="3300" dirty="0">
                <a:solidFill>
                  <a:srgbClr val="FF6026"/>
                </a:solidFill>
                <a:latin typeface="Alibaba PuHuiTi M" pitchFamily="18" charset="-122"/>
                <a:ea typeface="Alibaba PuHuiTi M" pitchFamily="18" charset="-122"/>
                <a:cs typeface="Alibaba PuHuiTi M" pitchFamily="18" charset="-122"/>
              </a:rPr>
              <a:t>核心概念</a:t>
            </a:r>
          </a:p>
        </p:txBody>
      </p:sp>
      <p:sp>
        <p:nvSpPr>
          <p:cNvPr id="28" name="文本框 27">
            <a:extLst>
              <a:ext uri="{FF2B5EF4-FFF2-40B4-BE49-F238E27FC236}">
                <a16:creationId xmlns:a16="http://schemas.microsoft.com/office/drawing/2014/main" id="{EB279628-EEFE-A7D5-7BC0-425A4E11BC43}"/>
              </a:ext>
            </a:extLst>
          </p:cNvPr>
          <p:cNvSpPr txBox="1"/>
          <p:nvPr/>
        </p:nvSpPr>
        <p:spPr>
          <a:xfrm>
            <a:off x="395714" y="2061331"/>
            <a:ext cx="2463396"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什么是</a:t>
            </a:r>
            <a:r>
              <a:rPr lang="en-US" altLang="zh-CN" dirty="0" err="1">
                <a:solidFill>
                  <a:srgbClr val="FF6026"/>
                </a:solidFill>
                <a:latin typeface="Alibaba PuHuiTi R" pitchFamily="18" charset="-122"/>
                <a:ea typeface="Alibaba PuHuiTi R" pitchFamily="18" charset="-122"/>
                <a:cs typeface="Alibaba PuHuiTi R" pitchFamily="18" charset="-122"/>
              </a:rPr>
              <a:t>LangChain</a:t>
            </a:r>
            <a:r>
              <a:rPr lang="zh-CN" altLang="en-US" dirty="0">
                <a:solidFill>
                  <a:srgbClr val="FF6026"/>
                </a:solidFill>
                <a:latin typeface="Alibaba PuHuiTi R" pitchFamily="18" charset="-122"/>
                <a:ea typeface="Alibaba PuHuiTi R" pitchFamily="18" charset="-122"/>
                <a:cs typeface="Alibaba PuHuiTi R" pitchFamily="18" charset="-122"/>
              </a:rPr>
              <a:t>？</a:t>
            </a:r>
          </a:p>
        </p:txBody>
      </p:sp>
      <p:sp>
        <p:nvSpPr>
          <p:cNvPr id="29" name="文本框 28">
            <a:extLst>
              <a:ext uri="{FF2B5EF4-FFF2-40B4-BE49-F238E27FC236}">
                <a16:creationId xmlns:a16="http://schemas.microsoft.com/office/drawing/2014/main" id="{62164ADD-FF1B-54DC-EF70-61E838AC1547}"/>
              </a:ext>
            </a:extLst>
          </p:cNvPr>
          <p:cNvSpPr txBox="1"/>
          <p:nvPr/>
        </p:nvSpPr>
        <p:spPr>
          <a:xfrm>
            <a:off x="395714" y="2560140"/>
            <a:ext cx="8737600" cy="3539430"/>
          </a:xfrm>
          <a:prstGeom prst="rect">
            <a:avLst/>
          </a:prstGeom>
          <a:noFill/>
        </p:spPr>
        <p:txBody>
          <a:bodyPr wrap="square" rtlCol="0">
            <a:spAutoFit/>
          </a:bodyPr>
          <a:lstStyle/>
          <a:p>
            <a:pPr algn="l"/>
            <a:r>
              <a:rPr lang="zh-CN" altLang="en-US" sz="1400" u="none" strike="noStrike" dirty="0">
                <a:solidFill>
                  <a:srgbClr val="333333"/>
                </a:solidFill>
                <a:effectLst/>
                <a:latin typeface="Alibaba PuHuiTi R" pitchFamily="18" charset="-122"/>
                <a:ea typeface="Alibaba PuHuiTi R" pitchFamily="18" charset="-122"/>
                <a:cs typeface="Alibaba PuHuiTi R" pitchFamily="18" charset="-122"/>
              </a:rPr>
              <a:t>源起：</a:t>
            </a:r>
            <a:r>
              <a:rPr lang="en-US" altLang="zh-CN" sz="1400" u="none" strike="noStrike" dirty="0" err="1">
                <a:solidFill>
                  <a:srgbClr val="333333"/>
                </a:solidFill>
                <a:effectLst/>
                <a:latin typeface="Alibaba PuHuiTi R" pitchFamily="18" charset="-122"/>
                <a:ea typeface="Alibaba PuHuiTi R" pitchFamily="18" charset="-122"/>
                <a:cs typeface="Alibaba PuHuiTi R" pitchFamily="18" charset="-122"/>
              </a:rPr>
              <a:t>LangChain</a:t>
            </a:r>
            <a:r>
              <a:rPr lang="zh-CN" altLang="en-US" sz="1400" u="none" strike="noStrike" dirty="0">
                <a:solidFill>
                  <a:srgbClr val="333333"/>
                </a:solidFill>
                <a:effectLst/>
                <a:latin typeface="Alibaba PuHuiTi R" pitchFamily="18" charset="-122"/>
                <a:ea typeface="Alibaba PuHuiTi R" pitchFamily="18" charset="-122"/>
                <a:cs typeface="Alibaba PuHuiTi R" pitchFamily="18" charset="-122"/>
              </a:rPr>
              <a:t>产生源于</a:t>
            </a:r>
            <a:r>
              <a:rPr lang="en-US" altLang="zh-CN" sz="1400" u="none" strike="noStrike" dirty="0">
                <a:solidFill>
                  <a:srgbClr val="333333"/>
                </a:solidFill>
                <a:effectLst/>
                <a:latin typeface="Alibaba PuHuiTi R" pitchFamily="18" charset="-122"/>
                <a:ea typeface="Alibaba PuHuiTi R" pitchFamily="18" charset="-122"/>
                <a:cs typeface="Alibaba PuHuiTi R" pitchFamily="18" charset="-122"/>
              </a:rPr>
              <a:t>Harrison</a:t>
            </a:r>
            <a:r>
              <a:rPr lang="zh-CN" altLang="en-US" sz="1400" u="none" strike="noStrike" dirty="0">
                <a:solidFill>
                  <a:srgbClr val="333333"/>
                </a:solidFill>
                <a:effectLst/>
                <a:latin typeface="Alibaba PuHuiTi R" pitchFamily="18" charset="-122"/>
                <a:ea typeface="Alibaba PuHuiTi R" pitchFamily="18" charset="-122"/>
                <a:cs typeface="Alibaba PuHuiTi R" pitchFamily="18" charset="-122"/>
              </a:rPr>
              <a:t>与领域内的一些人交谈，这些人正在构建复杂的</a:t>
            </a:r>
            <a:r>
              <a:rPr lang="en-US" altLang="zh-CN" sz="1400" u="none" strike="noStrike" dirty="0">
                <a:solidFill>
                  <a:srgbClr val="333333"/>
                </a:solidFill>
                <a:effectLst/>
                <a:latin typeface="Alibaba PuHuiTi R" pitchFamily="18" charset="-122"/>
                <a:ea typeface="Alibaba PuHuiTi R" pitchFamily="18" charset="-122"/>
                <a:cs typeface="Alibaba PuHuiTi R" pitchFamily="18" charset="-122"/>
              </a:rPr>
              <a:t>LLM</a:t>
            </a:r>
            <a:r>
              <a:rPr lang="zh-CN" altLang="en-US" sz="1400" u="none" strike="noStrike" dirty="0">
                <a:solidFill>
                  <a:srgbClr val="333333"/>
                </a:solidFill>
                <a:effectLst/>
                <a:latin typeface="Alibaba PuHuiTi R" pitchFamily="18" charset="-122"/>
                <a:ea typeface="Alibaba PuHuiTi R" pitchFamily="18" charset="-122"/>
                <a:cs typeface="Alibaba PuHuiTi R" pitchFamily="18" charset="-122"/>
              </a:rPr>
              <a:t>应用，他在开发方式上看到了一些可以抽象的部分。一个应用可能需要多次提示</a:t>
            </a:r>
            <a:r>
              <a:rPr lang="en-US" altLang="zh-CN" sz="1400" u="none" strike="noStrike" dirty="0">
                <a:solidFill>
                  <a:srgbClr val="333333"/>
                </a:solidFill>
                <a:effectLst/>
                <a:latin typeface="Alibaba PuHuiTi R" pitchFamily="18" charset="-122"/>
                <a:ea typeface="Alibaba PuHuiTi R" pitchFamily="18" charset="-122"/>
                <a:cs typeface="Alibaba PuHuiTi R" pitchFamily="18" charset="-122"/>
              </a:rPr>
              <a:t>LLM</a:t>
            </a:r>
            <a:r>
              <a:rPr lang="zh-CN" altLang="en-US" sz="1400" u="none" strike="noStrike" dirty="0">
                <a:solidFill>
                  <a:srgbClr val="333333"/>
                </a:solidFill>
                <a:effectLst/>
                <a:latin typeface="Alibaba PuHuiTi R" pitchFamily="18" charset="-122"/>
                <a:ea typeface="Alibaba PuHuiTi R" pitchFamily="18" charset="-122"/>
                <a:cs typeface="Alibaba PuHuiTi R" pitchFamily="18" charset="-122"/>
              </a:rPr>
              <a:t>并解析其输出，因此需要编写大量的复制粘贴。</a:t>
            </a:r>
          </a:p>
          <a:p>
            <a:pPr algn="l"/>
            <a:r>
              <a:rPr lang="en-US" altLang="zh-CN" sz="1400" u="none" strike="noStrike" dirty="0" err="1">
                <a:solidFill>
                  <a:srgbClr val="333333"/>
                </a:solidFill>
                <a:effectLst/>
                <a:latin typeface="Alibaba PuHuiTi R" pitchFamily="18" charset="-122"/>
                <a:ea typeface="Alibaba PuHuiTi R" pitchFamily="18" charset="-122"/>
                <a:cs typeface="Alibaba PuHuiTi R" pitchFamily="18" charset="-122"/>
              </a:rPr>
              <a:t>LangChain</a:t>
            </a:r>
            <a:r>
              <a:rPr lang="zh-CN" altLang="en-US" sz="1400" u="none" strike="noStrike" dirty="0">
                <a:solidFill>
                  <a:srgbClr val="333333"/>
                </a:solidFill>
                <a:effectLst/>
                <a:latin typeface="Alibaba PuHuiTi R" pitchFamily="18" charset="-122"/>
                <a:ea typeface="Alibaba PuHuiTi R" pitchFamily="18" charset="-122"/>
                <a:cs typeface="Alibaba PuHuiTi R" pitchFamily="18" charset="-122"/>
              </a:rPr>
              <a:t>使这个开发过程更加简单。一经推出后，在社区被广泛采纳，不仅有众多用户，还有许多贡献者参与开源工作。</a:t>
            </a:r>
            <a:endParaRPr lang="en-US" altLang="zh-CN" sz="1400" u="none" strike="noStrike" dirty="0">
              <a:solidFill>
                <a:srgbClr val="333333"/>
              </a:solidFill>
              <a:effectLst/>
              <a:latin typeface="Alibaba PuHuiTi R" pitchFamily="18" charset="-122"/>
              <a:ea typeface="Alibaba PuHuiTi R" pitchFamily="18" charset="-122"/>
              <a:cs typeface="Alibaba PuHuiTi R" pitchFamily="18" charset="-122"/>
            </a:endParaRPr>
          </a:p>
          <a:p>
            <a:pPr algn="l"/>
            <a:r>
              <a:rPr lang="zh-CN" altLang="en-US" sz="1400" u="none" strike="noStrike" dirty="0">
                <a:solidFill>
                  <a:srgbClr val="333333"/>
                </a:solidFill>
                <a:effectLst/>
                <a:latin typeface="Alibaba PuHuiTi R" pitchFamily="18" charset="-122"/>
                <a:ea typeface="Alibaba PuHuiTi R" pitchFamily="18" charset="-122"/>
                <a:cs typeface="Alibaba PuHuiTi R" pitchFamily="18" charset="-122"/>
              </a:rPr>
              <a:t>还有大模型本身的问题，无法感知实时数据，无法和当前世界进行交互。</a:t>
            </a:r>
          </a:p>
          <a:p>
            <a:endParaRPr lang="en-US" altLang="zh-CN" sz="1400" dirty="0">
              <a:solidFill>
                <a:srgbClr val="374151"/>
              </a:solidFill>
              <a:latin typeface="Alibaba PuHuiTi R" pitchFamily="18" charset="-122"/>
              <a:ea typeface="Alibaba PuHuiTi R" pitchFamily="18" charset="-122"/>
              <a:cs typeface="Alibaba PuHuiTi R" pitchFamily="18" charset="-122"/>
            </a:endParaRPr>
          </a:p>
          <a:p>
            <a:r>
              <a:rPr lang="en-US" altLang="zh-CN" sz="1400" dirty="0" err="1">
                <a:solidFill>
                  <a:srgbClr val="374151"/>
                </a:solidFill>
                <a:latin typeface="Alibaba PuHuiTi R" pitchFamily="18" charset="-122"/>
                <a:ea typeface="Alibaba PuHuiTi R" pitchFamily="18" charset="-122"/>
                <a:cs typeface="Alibaba PuHuiTi R" pitchFamily="18" charset="-122"/>
              </a:rPr>
              <a:t>LangChain</a:t>
            </a:r>
            <a:r>
              <a:rPr lang="zh-CN" altLang="en-US" sz="1400" dirty="0">
                <a:solidFill>
                  <a:srgbClr val="374151"/>
                </a:solidFill>
                <a:latin typeface="Alibaba PuHuiTi R" pitchFamily="18" charset="-122"/>
                <a:ea typeface="Alibaba PuHuiTi R" pitchFamily="18" charset="-122"/>
                <a:cs typeface="Alibaba PuHuiTi R" pitchFamily="18" charset="-122"/>
              </a:rPr>
              <a:t>是一个用于开发大语言模型的框架。</a:t>
            </a:r>
            <a:endParaRPr lang="en-US" altLang="zh-CN" sz="1400" dirty="0">
              <a:solidFill>
                <a:srgbClr val="374151"/>
              </a:solidFill>
              <a:latin typeface="Alibaba PuHuiTi R" pitchFamily="18" charset="-122"/>
              <a:ea typeface="Alibaba PuHuiTi R" pitchFamily="18" charset="-122"/>
              <a:cs typeface="Alibaba PuHuiTi R" pitchFamily="18" charset="-122"/>
            </a:endParaRPr>
          </a:p>
          <a:p>
            <a:endParaRPr lang="en-US" altLang="zh-CN" sz="1400" dirty="0">
              <a:solidFill>
                <a:srgbClr val="374151"/>
              </a:solidFill>
              <a:latin typeface="Alibaba PuHuiTi R" pitchFamily="18" charset="-122"/>
              <a:ea typeface="Alibaba PuHuiTi R" pitchFamily="18" charset="-122"/>
              <a:cs typeface="Alibaba PuHuiTi R" pitchFamily="18" charset="-122"/>
            </a:endParaRPr>
          </a:p>
          <a:p>
            <a:r>
              <a:rPr lang="zh-CN" altLang="en-US" sz="1400" dirty="0">
                <a:solidFill>
                  <a:srgbClr val="374151"/>
                </a:solidFill>
                <a:effectLst/>
                <a:latin typeface="Alibaba PuHuiTi R" pitchFamily="18" charset="-122"/>
                <a:ea typeface="Alibaba PuHuiTi R" pitchFamily="18" charset="-122"/>
                <a:cs typeface="Alibaba PuHuiTi R" pitchFamily="18" charset="-122"/>
              </a:rPr>
              <a:t>主要特性：</a:t>
            </a:r>
            <a:endParaRPr lang="en-US" altLang="zh-CN" sz="1400" dirty="0">
              <a:solidFill>
                <a:srgbClr val="374151"/>
              </a:solidFill>
              <a:effectLst/>
              <a:latin typeface="Alibaba PuHuiTi R" pitchFamily="18" charset="-122"/>
              <a:ea typeface="Alibaba PuHuiTi R" pitchFamily="18" charset="-122"/>
              <a:cs typeface="Alibaba PuHuiTi R" pitchFamily="18" charset="-122"/>
            </a:endParaRPr>
          </a:p>
          <a:p>
            <a:pPr marL="342900" indent="-342900">
              <a:buAutoNum type="arabicPeriod"/>
            </a:pPr>
            <a:r>
              <a:rPr lang="zh-CN" altLang="en-US" sz="1400" b="0" i="0" dirty="0">
                <a:effectLst/>
                <a:latin typeface="Söhne Mono"/>
              </a:rPr>
              <a:t>数据感知：能够将语言模型与其他数据源进行连接。 </a:t>
            </a:r>
            <a:endParaRPr lang="en-US" altLang="zh-CN" sz="1400" b="0" i="0" dirty="0">
              <a:effectLst/>
              <a:latin typeface="Söhne Mono"/>
            </a:endParaRPr>
          </a:p>
          <a:p>
            <a:pPr marL="342900" indent="-342900">
              <a:buAutoNum type="arabicPeriod"/>
            </a:pPr>
            <a:r>
              <a:rPr lang="zh-CN" altLang="en-US" sz="1400" b="0" i="0" dirty="0">
                <a:effectLst/>
                <a:latin typeface="Söhne Mono"/>
              </a:rPr>
              <a:t>代理性：允许语言模型与其环境进行交互。可以通过写工具的方式做各种事情，数据的写入更新。</a:t>
            </a:r>
            <a:endParaRPr lang="en-US" altLang="zh-CN" sz="1400" b="0" i="0" dirty="0">
              <a:effectLst/>
              <a:latin typeface="Söhne Mono"/>
            </a:endParaRPr>
          </a:p>
          <a:p>
            <a:endParaRPr lang="en-US" altLang="zh-CN" sz="1400" dirty="0">
              <a:latin typeface="Söhne Mono"/>
              <a:ea typeface="Alibaba PuHuiTi R" pitchFamily="18" charset="-122"/>
              <a:cs typeface="Alibaba PuHuiTi R" pitchFamily="18" charset="-122"/>
            </a:endParaRPr>
          </a:p>
          <a:p>
            <a:r>
              <a:rPr lang="zh-CN" altLang="en-US" sz="1400" dirty="0">
                <a:effectLst/>
                <a:latin typeface="Söhne Mono"/>
                <a:ea typeface="Alibaba PuHuiTi R" pitchFamily="18" charset="-122"/>
                <a:cs typeface="Alibaba PuHuiTi R" pitchFamily="18" charset="-122"/>
              </a:rPr>
              <a:t>主要价值：</a:t>
            </a:r>
            <a:endParaRPr lang="en-US" altLang="zh-CN" sz="1400" dirty="0">
              <a:effectLst/>
              <a:latin typeface="Söhne Mono"/>
              <a:ea typeface="Alibaba PuHuiTi R" pitchFamily="18" charset="-122"/>
              <a:cs typeface="Alibaba PuHuiTi R" pitchFamily="18" charset="-122"/>
            </a:endParaRPr>
          </a:p>
          <a:p>
            <a:r>
              <a:rPr lang="en-US" altLang="zh-CN" sz="1400" dirty="0">
                <a:latin typeface="Söhne Mono"/>
                <a:ea typeface="Alibaba PuHuiTi R" pitchFamily="18" charset="-122"/>
                <a:cs typeface="Alibaba PuHuiTi R" pitchFamily="18" charset="-122"/>
              </a:rPr>
              <a:t>1</a:t>
            </a:r>
            <a:r>
              <a:rPr lang="zh-CN" altLang="en-US" sz="1400" dirty="0">
                <a:latin typeface="Söhne Mono"/>
                <a:ea typeface="Alibaba PuHuiTi R" pitchFamily="18" charset="-122"/>
                <a:cs typeface="Alibaba PuHuiTi R" pitchFamily="18" charset="-122"/>
              </a:rPr>
              <a:t>、组件化了需要开发</a:t>
            </a:r>
            <a:r>
              <a:rPr lang="en-US" altLang="zh-CN" sz="1400" dirty="0">
                <a:latin typeface="Söhne Mono"/>
                <a:ea typeface="Alibaba PuHuiTi R" pitchFamily="18" charset="-122"/>
                <a:cs typeface="Alibaba PuHuiTi R" pitchFamily="18" charset="-122"/>
              </a:rPr>
              <a:t>LLM</a:t>
            </a:r>
            <a:r>
              <a:rPr lang="zh-CN" altLang="en-US" sz="1400" dirty="0">
                <a:latin typeface="Söhne Mono"/>
                <a:ea typeface="Alibaba PuHuiTi R" pitchFamily="18" charset="-122"/>
                <a:cs typeface="Alibaba PuHuiTi R" pitchFamily="18" charset="-122"/>
              </a:rPr>
              <a:t>所需要的功能，提供了很多工具，方便使用。</a:t>
            </a:r>
            <a:endParaRPr lang="en-US" altLang="zh-CN" sz="1400" dirty="0">
              <a:latin typeface="Söhne Mono"/>
              <a:ea typeface="Alibaba PuHuiTi R" pitchFamily="18" charset="-122"/>
              <a:cs typeface="Alibaba PuHuiTi R" pitchFamily="18" charset="-122"/>
            </a:endParaRPr>
          </a:p>
          <a:p>
            <a:r>
              <a:rPr lang="en-US" altLang="zh-CN" sz="1400" dirty="0">
                <a:effectLst/>
                <a:latin typeface="Söhne Mono"/>
                <a:ea typeface="Alibaba PuHuiTi R" pitchFamily="18" charset="-122"/>
                <a:cs typeface="Alibaba PuHuiTi R" pitchFamily="18" charset="-122"/>
              </a:rPr>
              <a:t>2</a:t>
            </a:r>
            <a:r>
              <a:rPr lang="zh-CN" altLang="en-US" sz="1400" dirty="0">
                <a:effectLst/>
                <a:latin typeface="Söhne Mono"/>
                <a:ea typeface="Alibaba PuHuiTi R" pitchFamily="18" charset="-122"/>
                <a:cs typeface="Alibaba PuHuiTi R" pitchFamily="18" charset="-122"/>
              </a:rPr>
              <a:t>、有一些现成的可以完整特定功能的链，也可以理解为提高了工具方便使用。</a:t>
            </a:r>
            <a:endParaRPr lang="en-US" altLang="zh-CN" sz="1400" dirty="0">
              <a:effectLst/>
              <a:latin typeface="Alibaba PuHuiTi R" pitchFamily="18" charset="-122"/>
              <a:ea typeface="Alibaba PuHuiTi R" pitchFamily="18" charset="-122"/>
              <a:cs typeface="Alibaba PuHuiTi R" pitchFamily="18" charset="-122"/>
            </a:endParaRPr>
          </a:p>
          <a:p>
            <a:endParaRPr lang="zh-CN" altLang="en-US" sz="1400" dirty="0">
              <a:effectLst/>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Tree>
    <p:extLst>
      <p:ext uri="{BB962C8B-B14F-4D97-AF65-F5344CB8AC3E}">
        <p14:creationId xmlns:p14="http://schemas.microsoft.com/office/powerpoint/2010/main" val="371836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299097" y="856842"/>
            <a:ext cx="4620821" cy="369332"/>
          </a:xfrm>
          <a:prstGeom prst="rect">
            <a:avLst/>
          </a:prstGeom>
          <a:noFill/>
        </p:spPr>
        <p:txBody>
          <a:bodyPr wrap="square">
            <a:spAutoFit/>
          </a:bodyPr>
          <a:lstStyle/>
          <a:p>
            <a:r>
              <a:rPr lang="en-US" altLang="zh-CN" dirty="0" err="1">
                <a:solidFill>
                  <a:srgbClr val="FF6026"/>
                </a:solidFill>
                <a:latin typeface="Alibaba PuHuiTi R" pitchFamily="18" charset="-122"/>
                <a:ea typeface="Alibaba PuHuiTi R" pitchFamily="18" charset="-122"/>
                <a:cs typeface="Alibaba PuHuiTi R" pitchFamily="18" charset="-122"/>
              </a:rPr>
              <a:t>LangChain</a:t>
            </a:r>
            <a:r>
              <a:rPr lang="zh-CN" altLang="en-US" dirty="0">
                <a:solidFill>
                  <a:srgbClr val="FF6026"/>
                </a:solidFill>
                <a:latin typeface="Alibaba PuHuiTi R" pitchFamily="18" charset="-122"/>
                <a:ea typeface="Alibaba PuHuiTi R" pitchFamily="18" charset="-122"/>
                <a:cs typeface="Alibaba PuHuiTi R" pitchFamily="18" charset="-122"/>
              </a:rPr>
              <a:t>：</a:t>
            </a:r>
            <a:r>
              <a:rPr lang="en-US" altLang="zh-CN" dirty="0" err="1">
                <a:solidFill>
                  <a:srgbClr val="FF6026"/>
                </a:solidFill>
                <a:latin typeface="Alibaba PuHuiTi R" pitchFamily="18" charset="-122"/>
                <a:ea typeface="Alibaba PuHuiTi R" pitchFamily="18" charset="-122"/>
                <a:cs typeface="Alibaba PuHuiTi R" pitchFamily="18" charset="-122"/>
              </a:rPr>
              <a:t>WanDB</a:t>
            </a:r>
            <a:endParaRPr lang="en-US" altLang="zh-CN"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4EA75A68-B846-8B68-7058-C5B6936F9C07}"/>
              </a:ext>
            </a:extLst>
          </p:cNvPr>
          <p:cNvPicPr>
            <a:picLocks noChangeAspect="1"/>
          </p:cNvPicPr>
          <p:nvPr/>
        </p:nvPicPr>
        <p:blipFill>
          <a:blip r:embed="rId4"/>
          <a:stretch>
            <a:fillRect/>
          </a:stretch>
        </p:blipFill>
        <p:spPr>
          <a:xfrm>
            <a:off x="251854" y="2542784"/>
            <a:ext cx="11106927" cy="3860238"/>
          </a:xfrm>
          <a:prstGeom prst="rect">
            <a:avLst/>
          </a:prstGeom>
        </p:spPr>
      </p:pic>
      <p:sp>
        <p:nvSpPr>
          <p:cNvPr id="6" name="文本框 5">
            <a:extLst>
              <a:ext uri="{FF2B5EF4-FFF2-40B4-BE49-F238E27FC236}">
                <a16:creationId xmlns:a16="http://schemas.microsoft.com/office/drawing/2014/main" id="{D787E113-8F14-690A-63B8-C97B8510874C}"/>
              </a:ext>
            </a:extLst>
          </p:cNvPr>
          <p:cNvSpPr txBox="1"/>
          <p:nvPr/>
        </p:nvSpPr>
        <p:spPr>
          <a:xfrm>
            <a:off x="299097" y="1436468"/>
            <a:ext cx="9611927" cy="646331"/>
          </a:xfrm>
          <a:prstGeom prst="rect">
            <a:avLst/>
          </a:prstGeom>
          <a:noFill/>
        </p:spPr>
        <p:txBody>
          <a:bodyPr wrap="none" rtlCol="0">
            <a:spAutoFit/>
          </a:bodyPr>
          <a:lstStyle/>
          <a:p>
            <a:r>
              <a:rPr kumimoji="1" lang="zh-CN" altLang="en-US" dirty="0">
                <a:latin typeface="Alibaba PuHuiTi R" pitchFamily="18" charset="-122"/>
                <a:ea typeface="Alibaba PuHuiTi R" pitchFamily="18" charset="-122"/>
                <a:cs typeface="Alibaba PuHuiTi R" pitchFamily="18" charset="-122"/>
              </a:rPr>
              <a:t>有时候写</a:t>
            </a:r>
            <a:r>
              <a:rPr kumimoji="1" lang="en-US" altLang="zh-CN" dirty="0">
                <a:latin typeface="Alibaba PuHuiTi R" pitchFamily="18" charset="-122"/>
                <a:ea typeface="Alibaba PuHuiTi R" pitchFamily="18" charset="-122"/>
                <a:cs typeface="Alibaba PuHuiTi R" pitchFamily="18" charset="-122"/>
              </a:rPr>
              <a:t>LLM</a:t>
            </a:r>
            <a:r>
              <a:rPr kumimoji="1" lang="zh-CN" altLang="en-US" dirty="0">
                <a:latin typeface="Alibaba PuHuiTi R" pitchFamily="18" charset="-122"/>
                <a:ea typeface="Alibaba PuHuiTi R" pitchFamily="18" charset="-122"/>
                <a:cs typeface="Alibaba PuHuiTi R" pitchFamily="18" charset="-122"/>
              </a:rPr>
              <a:t>应用，发现返回的不符合预期，可以从这里看到输入的</a:t>
            </a:r>
            <a:r>
              <a:rPr kumimoji="1" lang="en-US" altLang="zh-CN" dirty="0">
                <a:latin typeface="Alibaba PuHuiTi R" pitchFamily="18" charset="-122"/>
                <a:ea typeface="Alibaba PuHuiTi R" pitchFamily="18" charset="-122"/>
                <a:cs typeface="Alibaba PuHuiTi R" pitchFamily="18" charset="-122"/>
              </a:rPr>
              <a:t>Prompt</a:t>
            </a:r>
            <a:r>
              <a:rPr kumimoji="1" lang="zh-CN" altLang="en-US" dirty="0">
                <a:latin typeface="Alibaba PuHuiTi R" pitchFamily="18" charset="-122"/>
                <a:ea typeface="Alibaba PuHuiTi R" pitchFamily="18" charset="-122"/>
                <a:cs typeface="Alibaba PuHuiTi R" pitchFamily="18" charset="-122"/>
              </a:rPr>
              <a:t>，了解每个过程；</a:t>
            </a:r>
            <a:endParaRPr kumimoji="1" lang="en-US" altLang="zh-CN" dirty="0">
              <a:latin typeface="Alibaba PuHuiTi R" pitchFamily="18" charset="-122"/>
              <a:ea typeface="Alibaba PuHuiTi R" pitchFamily="18" charset="-122"/>
              <a:cs typeface="Alibaba PuHuiTi R" pitchFamily="18" charset="-122"/>
            </a:endParaRPr>
          </a:p>
          <a:p>
            <a:r>
              <a:rPr kumimoji="1" lang="zh-CN" altLang="en-US" dirty="0">
                <a:latin typeface="Alibaba PuHuiTi R" pitchFamily="18" charset="-122"/>
                <a:ea typeface="Alibaba PuHuiTi R" pitchFamily="18" charset="-122"/>
                <a:cs typeface="Alibaba PuHuiTi R" pitchFamily="18" charset="-122"/>
              </a:rPr>
              <a:t>或者想要学习专家们是如何写</a:t>
            </a:r>
            <a:r>
              <a:rPr kumimoji="1" lang="en-US" altLang="zh-CN" dirty="0">
                <a:latin typeface="Alibaba PuHuiTi R" pitchFamily="18" charset="-122"/>
                <a:ea typeface="Alibaba PuHuiTi R" pitchFamily="18" charset="-122"/>
                <a:cs typeface="Alibaba PuHuiTi R" pitchFamily="18" charset="-122"/>
              </a:rPr>
              <a:t>Prompt</a:t>
            </a:r>
            <a:r>
              <a:rPr kumimoji="1" lang="zh-CN" altLang="en-US" dirty="0">
                <a:latin typeface="Alibaba PuHuiTi R" pitchFamily="18" charset="-122"/>
                <a:ea typeface="Alibaba PuHuiTi R" pitchFamily="18" charset="-122"/>
                <a:cs typeface="Alibaba PuHuiTi R" pitchFamily="18" charset="-122"/>
              </a:rPr>
              <a:t>的都可以在这里看到</a:t>
            </a:r>
          </a:p>
        </p:txBody>
      </p:sp>
    </p:spTree>
    <p:extLst>
      <p:ext uri="{BB962C8B-B14F-4D97-AF65-F5344CB8AC3E}">
        <p14:creationId xmlns:p14="http://schemas.microsoft.com/office/powerpoint/2010/main" val="2956930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299097" y="856842"/>
            <a:ext cx="4620821" cy="369332"/>
          </a:xfrm>
          <a:prstGeom prst="rect">
            <a:avLst/>
          </a:prstGeom>
          <a:noFill/>
        </p:spPr>
        <p:txBody>
          <a:bodyPr wrap="square">
            <a:spAutoFit/>
          </a:bodyPr>
          <a:lstStyle/>
          <a:p>
            <a:r>
              <a:rPr lang="en-US" altLang="zh-CN" dirty="0" err="1">
                <a:solidFill>
                  <a:srgbClr val="FF6026"/>
                </a:solidFill>
                <a:latin typeface="Alibaba PuHuiTi R" pitchFamily="18" charset="-122"/>
                <a:ea typeface="Alibaba PuHuiTi R" pitchFamily="18" charset="-122"/>
                <a:cs typeface="Alibaba PuHuiTi R" pitchFamily="18" charset="-122"/>
              </a:rPr>
              <a:t>LangChain</a:t>
            </a:r>
            <a:r>
              <a:rPr lang="zh-CN" altLang="en-US" dirty="0">
                <a:solidFill>
                  <a:srgbClr val="FF6026"/>
                </a:solidFill>
                <a:latin typeface="Alibaba PuHuiTi R" pitchFamily="18" charset="-122"/>
                <a:ea typeface="Alibaba PuHuiTi R" pitchFamily="18" charset="-122"/>
                <a:cs typeface="Alibaba PuHuiTi R" pitchFamily="18" charset="-122"/>
              </a:rPr>
              <a:t>：部署</a:t>
            </a:r>
            <a:endParaRPr lang="en-US" altLang="zh-CN" dirty="0">
              <a:solidFill>
                <a:srgbClr val="FF6026"/>
              </a:solidFill>
              <a:latin typeface="Alibaba PuHuiTi R" pitchFamily="18" charset="-122"/>
              <a:ea typeface="Alibaba PuHuiTi R" pitchFamily="18" charset="-122"/>
              <a:cs typeface="Alibaba PuHuiTi R" pitchFamily="18" charset="-122"/>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4EA75A68-B846-8B68-7058-C5B6936F9C07}"/>
              </a:ext>
            </a:extLst>
          </p:cNvPr>
          <p:cNvPicPr>
            <a:picLocks noChangeAspect="1"/>
          </p:cNvPicPr>
          <p:nvPr/>
        </p:nvPicPr>
        <p:blipFill>
          <a:blip r:embed="rId4"/>
          <a:stretch>
            <a:fillRect/>
          </a:stretch>
        </p:blipFill>
        <p:spPr>
          <a:xfrm>
            <a:off x="251854" y="2542784"/>
            <a:ext cx="11106927" cy="3860238"/>
          </a:xfrm>
          <a:prstGeom prst="rect">
            <a:avLst/>
          </a:prstGeom>
        </p:spPr>
      </p:pic>
      <p:sp>
        <p:nvSpPr>
          <p:cNvPr id="6" name="文本框 5">
            <a:extLst>
              <a:ext uri="{FF2B5EF4-FFF2-40B4-BE49-F238E27FC236}">
                <a16:creationId xmlns:a16="http://schemas.microsoft.com/office/drawing/2014/main" id="{D787E113-8F14-690A-63B8-C97B8510874C}"/>
              </a:ext>
            </a:extLst>
          </p:cNvPr>
          <p:cNvSpPr txBox="1"/>
          <p:nvPr/>
        </p:nvSpPr>
        <p:spPr>
          <a:xfrm>
            <a:off x="299097" y="1436468"/>
            <a:ext cx="9611927" cy="646331"/>
          </a:xfrm>
          <a:prstGeom prst="rect">
            <a:avLst/>
          </a:prstGeom>
          <a:noFill/>
        </p:spPr>
        <p:txBody>
          <a:bodyPr wrap="none" rtlCol="0">
            <a:spAutoFit/>
          </a:bodyPr>
          <a:lstStyle/>
          <a:p>
            <a:r>
              <a:rPr kumimoji="1" lang="zh-CN" altLang="en-US" dirty="0">
                <a:latin typeface="Alibaba PuHuiTi R" pitchFamily="18" charset="-122"/>
                <a:ea typeface="Alibaba PuHuiTi R" pitchFamily="18" charset="-122"/>
                <a:cs typeface="Alibaba PuHuiTi R" pitchFamily="18" charset="-122"/>
              </a:rPr>
              <a:t>有时候写</a:t>
            </a:r>
            <a:r>
              <a:rPr kumimoji="1" lang="en-US" altLang="zh-CN" dirty="0">
                <a:latin typeface="Alibaba PuHuiTi R" pitchFamily="18" charset="-122"/>
                <a:ea typeface="Alibaba PuHuiTi R" pitchFamily="18" charset="-122"/>
                <a:cs typeface="Alibaba PuHuiTi R" pitchFamily="18" charset="-122"/>
              </a:rPr>
              <a:t>LLM</a:t>
            </a:r>
            <a:r>
              <a:rPr kumimoji="1" lang="zh-CN" altLang="en-US" dirty="0">
                <a:latin typeface="Alibaba PuHuiTi R" pitchFamily="18" charset="-122"/>
                <a:ea typeface="Alibaba PuHuiTi R" pitchFamily="18" charset="-122"/>
                <a:cs typeface="Alibaba PuHuiTi R" pitchFamily="18" charset="-122"/>
              </a:rPr>
              <a:t>应用，发现返回的不符合预期，可以从这里看到输入的</a:t>
            </a:r>
            <a:r>
              <a:rPr kumimoji="1" lang="en-US" altLang="zh-CN" dirty="0">
                <a:latin typeface="Alibaba PuHuiTi R" pitchFamily="18" charset="-122"/>
                <a:ea typeface="Alibaba PuHuiTi R" pitchFamily="18" charset="-122"/>
                <a:cs typeface="Alibaba PuHuiTi R" pitchFamily="18" charset="-122"/>
              </a:rPr>
              <a:t>Prompt</a:t>
            </a:r>
            <a:r>
              <a:rPr kumimoji="1" lang="zh-CN" altLang="en-US" dirty="0">
                <a:latin typeface="Alibaba PuHuiTi R" pitchFamily="18" charset="-122"/>
                <a:ea typeface="Alibaba PuHuiTi R" pitchFamily="18" charset="-122"/>
                <a:cs typeface="Alibaba PuHuiTi R" pitchFamily="18" charset="-122"/>
              </a:rPr>
              <a:t>，了解每个过程；</a:t>
            </a:r>
            <a:endParaRPr kumimoji="1" lang="en-US" altLang="zh-CN" dirty="0">
              <a:latin typeface="Alibaba PuHuiTi R" pitchFamily="18" charset="-122"/>
              <a:ea typeface="Alibaba PuHuiTi R" pitchFamily="18" charset="-122"/>
              <a:cs typeface="Alibaba PuHuiTi R" pitchFamily="18" charset="-122"/>
            </a:endParaRPr>
          </a:p>
          <a:p>
            <a:r>
              <a:rPr kumimoji="1" lang="zh-CN" altLang="en-US" dirty="0">
                <a:latin typeface="Alibaba PuHuiTi R" pitchFamily="18" charset="-122"/>
                <a:ea typeface="Alibaba PuHuiTi R" pitchFamily="18" charset="-122"/>
                <a:cs typeface="Alibaba PuHuiTi R" pitchFamily="18" charset="-122"/>
              </a:rPr>
              <a:t>或者想要学习专家们是如何写</a:t>
            </a:r>
            <a:r>
              <a:rPr kumimoji="1" lang="en-US" altLang="zh-CN" dirty="0">
                <a:latin typeface="Alibaba PuHuiTi R" pitchFamily="18" charset="-122"/>
                <a:ea typeface="Alibaba PuHuiTi R" pitchFamily="18" charset="-122"/>
                <a:cs typeface="Alibaba PuHuiTi R" pitchFamily="18" charset="-122"/>
              </a:rPr>
              <a:t>Prompt</a:t>
            </a:r>
            <a:r>
              <a:rPr kumimoji="1" lang="zh-CN" altLang="en-US" dirty="0">
                <a:latin typeface="Alibaba PuHuiTi R" pitchFamily="18" charset="-122"/>
                <a:ea typeface="Alibaba PuHuiTi R" pitchFamily="18" charset="-122"/>
                <a:cs typeface="Alibaba PuHuiTi R" pitchFamily="18" charset="-122"/>
              </a:rPr>
              <a:t>的都可以在这里看到</a:t>
            </a:r>
          </a:p>
        </p:txBody>
      </p:sp>
    </p:spTree>
    <p:extLst>
      <p:ext uri="{BB962C8B-B14F-4D97-AF65-F5344CB8AC3E}">
        <p14:creationId xmlns:p14="http://schemas.microsoft.com/office/powerpoint/2010/main" val="2425654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BCA4FB67-903C-6116-AF74-FAEBD3A711D4}"/>
              </a:ext>
            </a:extLst>
          </p:cNvPr>
          <p:cNvSpPr txBox="1"/>
          <p:nvPr/>
        </p:nvSpPr>
        <p:spPr>
          <a:xfrm>
            <a:off x="299097" y="856842"/>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一些想法</a:t>
            </a:r>
          </a:p>
        </p:txBody>
      </p:sp>
      <p:sp>
        <p:nvSpPr>
          <p:cNvPr id="7" name="文本框 6">
            <a:extLst>
              <a:ext uri="{FF2B5EF4-FFF2-40B4-BE49-F238E27FC236}">
                <a16:creationId xmlns:a16="http://schemas.microsoft.com/office/drawing/2014/main" id="{8631BEC2-E0AC-FDC2-C2BC-47835A55FC49}"/>
              </a:ext>
            </a:extLst>
          </p:cNvPr>
          <p:cNvSpPr txBox="1"/>
          <p:nvPr/>
        </p:nvSpPr>
        <p:spPr>
          <a:xfrm>
            <a:off x="299097" y="1532902"/>
            <a:ext cx="11329311" cy="4247317"/>
          </a:xfrm>
          <a:prstGeom prst="rect">
            <a:avLst/>
          </a:prstGeom>
          <a:noFill/>
        </p:spPr>
        <p:txBody>
          <a:bodyPr wrap="square" rtlCol="0">
            <a:spAutoFit/>
          </a:bodyPr>
          <a:lstStyle/>
          <a:p>
            <a:pPr algn="l"/>
            <a:r>
              <a:rPr lang="zh-CN" altLang="en-US" dirty="0">
                <a:solidFill>
                  <a:srgbClr val="374151"/>
                </a:solidFill>
                <a:effectLst/>
                <a:latin typeface="Alibaba PuHuiTi R" pitchFamily="18" charset="-122"/>
                <a:ea typeface="Alibaba PuHuiTi R" pitchFamily="18" charset="-122"/>
                <a:cs typeface="Alibaba PuHuiTi R" pitchFamily="18" charset="-122"/>
              </a:rPr>
              <a:t>大模型正处于持续的演进和发展阶段。近期关于大模型的新闻和研究成果层出不穷，这让人联想到早期的芯片技术，其发展方向多样且不断进步。可以预见到的大模型可能的发展：</a:t>
            </a:r>
          </a:p>
          <a:p>
            <a:pPr algn="l">
              <a:buFont typeface="+mj-lt"/>
              <a:buAutoNum type="arabicPeriod"/>
            </a:pPr>
            <a:r>
              <a:rPr lang="zh-CN" altLang="en-US" dirty="0">
                <a:solidFill>
                  <a:srgbClr val="374151"/>
                </a:solidFill>
                <a:effectLst/>
                <a:latin typeface="Alibaba PuHuiTi R" pitchFamily="18" charset="-122"/>
                <a:ea typeface="Alibaba PuHuiTi R" pitchFamily="18" charset="-122"/>
                <a:cs typeface="Alibaba PuHuiTi R" pitchFamily="18" charset="-122"/>
              </a:rPr>
              <a:t>模型规模持续扩大，以处理更复杂的任务。</a:t>
            </a:r>
          </a:p>
          <a:p>
            <a:pPr algn="l">
              <a:buFont typeface="+mj-lt"/>
              <a:buAutoNum type="arabicPeriod"/>
            </a:pPr>
            <a:r>
              <a:rPr lang="zh-CN" altLang="en-US" dirty="0">
                <a:solidFill>
                  <a:srgbClr val="374151"/>
                </a:solidFill>
                <a:effectLst/>
                <a:latin typeface="Alibaba PuHuiTi R" pitchFamily="18" charset="-122"/>
                <a:ea typeface="Alibaba PuHuiTi R" pitchFamily="18" charset="-122"/>
                <a:cs typeface="Alibaba PuHuiTi R" pitchFamily="18" charset="-122"/>
              </a:rPr>
              <a:t>模型将能处理多种类型的输入，并能与用户进行更复杂的交互。</a:t>
            </a:r>
          </a:p>
          <a:p>
            <a:pPr algn="l">
              <a:buFont typeface="+mj-lt"/>
              <a:buAutoNum type="arabicPeriod"/>
            </a:pPr>
            <a:r>
              <a:rPr lang="zh-CN" altLang="en-US" dirty="0">
                <a:solidFill>
                  <a:srgbClr val="374151"/>
                </a:solidFill>
                <a:effectLst/>
                <a:latin typeface="Alibaba PuHuiTi R" pitchFamily="18" charset="-122"/>
                <a:ea typeface="Alibaba PuHuiTi R" pitchFamily="18" charset="-122"/>
                <a:cs typeface="Alibaba PuHuiTi R" pitchFamily="18" charset="-122"/>
              </a:rPr>
              <a:t>模型将具备实时学习和适应新数据的能力，以满足动态环境和需求。</a:t>
            </a:r>
          </a:p>
          <a:p>
            <a:pPr algn="l">
              <a:buFont typeface="+mj-lt"/>
              <a:buAutoNum type="arabicPeriod"/>
            </a:pPr>
            <a:r>
              <a:rPr lang="zh-CN" altLang="en-US" dirty="0">
                <a:solidFill>
                  <a:srgbClr val="374151"/>
                </a:solidFill>
                <a:effectLst/>
                <a:latin typeface="Alibaba PuHuiTi R" pitchFamily="18" charset="-122"/>
                <a:ea typeface="Alibaba PuHuiTi R" pitchFamily="18" charset="-122"/>
                <a:cs typeface="Alibaba PuHuiTi R" pitchFamily="18" charset="-122"/>
              </a:rPr>
              <a:t>模型的安全性、隐私保护和可解释性将得到更多的关注。</a:t>
            </a:r>
          </a:p>
          <a:p>
            <a:pPr algn="l">
              <a:buFont typeface="+mj-lt"/>
              <a:buAutoNum type="arabicPeriod"/>
            </a:pPr>
            <a:r>
              <a:rPr lang="zh-CN" altLang="en-US" dirty="0">
                <a:solidFill>
                  <a:srgbClr val="374151"/>
                </a:solidFill>
                <a:effectLst/>
                <a:latin typeface="Alibaba PuHuiTi R" pitchFamily="18" charset="-122"/>
                <a:ea typeface="Alibaba PuHuiTi R" pitchFamily="18" charset="-122"/>
                <a:cs typeface="Alibaba PuHuiTi R" pitchFamily="18" charset="-122"/>
              </a:rPr>
              <a:t>模型将更加个性化和定制化，以满足不同场景的特定需求。</a:t>
            </a:r>
            <a:endParaRPr lang="en-US" altLang="zh-CN" dirty="0">
              <a:solidFill>
                <a:srgbClr val="374151"/>
              </a:solidFill>
              <a:effectLst/>
              <a:latin typeface="Alibaba PuHuiTi R" pitchFamily="18" charset="-122"/>
              <a:ea typeface="Alibaba PuHuiTi R" pitchFamily="18" charset="-122"/>
              <a:cs typeface="Alibaba PuHuiTi R" pitchFamily="18" charset="-122"/>
            </a:endParaRPr>
          </a:p>
          <a:p>
            <a:pPr algn="l">
              <a:buFont typeface="+mj-lt"/>
              <a:buAutoNum type="arabicPeriod"/>
            </a:pPr>
            <a:endParaRPr lang="en-US" altLang="zh-CN" dirty="0">
              <a:solidFill>
                <a:srgbClr val="374151"/>
              </a:solidFill>
              <a:latin typeface="Alibaba PuHuiTi R" pitchFamily="18" charset="-122"/>
              <a:ea typeface="Alibaba PuHuiTi R" pitchFamily="18" charset="-122"/>
              <a:cs typeface="Alibaba PuHuiTi R" pitchFamily="18" charset="-122"/>
            </a:endParaRPr>
          </a:p>
          <a:p>
            <a:pPr algn="l"/>
            <a:endParaRPr lang="zh-CN" altLang="en-US" dirty="0">
              <a:solidFill>
                <a:srgbClr val="374151"/>
              </a:solidFill>
              <a:effectLst/>
              <a:latin typeface="Alibaba PuHuiTi R" pitchFamily="18" charset="-122"/>
              <a:ea typeface="Alibaba PuHuiTi R" pitchFamily="18" charset="-122"/>
              <a:cs typeface="Alibaba PuHuiTi R" pitchFamily="18" charset="-122"/>
            </a:endParaRPr>
          </a:p>
          <a:p>
            <a:pPr algn="l"/>
            <a:r>
              <a:rPr lang="zh-CN" altLang="en-US" dirty="0">
                <a:solidFill>
                  <a:srgbClr val="374151"/>
                </a:solidFill>
                <a:effectLst/>
                <a:latin typeface="Alibaba PuHuiTi R" pitchFamily="18" charset="-122"/>
                <a:ea typeface="Alibaba PuHuiTi R" pitchFamily="18" charset="-122"/>
                <a:cs typeface="Alibaba PuHuiTi R" pitchFamily="18" charset="-122"/>
              </a:rPr>
              <a:t>在</a:t>
            </a:r>
            <a:r>
              <a:rPr lang="en-US" altLang="zh-CN" dirty="0" err="1">
                <a:solidFill>
                  <a:srgbClr val="374151"/>
                </a:solidFill>
                <a:effectLst/>
                <a:latin typeface="Alibaba PuHuiTi R" pitchFamily="18" charset="-122"/>
                <a:ea typeface="Alibaba PuHuiTi R" pitchFamily="18" charset="-122"/>
                <a:cs typeface="Alibaba PuHuiTi R" pitchFamily="18" charset="-122"/>
              </a:rPr>
              <a:t>LangChain</a:t>
            </a:r>
            <a:r>
              <a:rPr lang="zh-CN" altLang="en-US" dirty="0">
                <a:solidFill>
                  <a:srgbClr val="374151"/>
                </a:solidFill>
                <a:effectLst/>
                <a:latin typeface="Alibaba PuHuiTi R" pitchFamily="18" charset="-122"/>
                <a:ea typeface="Alibaba PuHuiTi R" pitchFamily="18" charset="-122"/>
                <a:cs typeface="Alibaba PuHuiTi R" pitchFamily="18" charset="-122"/>
              </a:rPr>
              <a:t>方面：</a:t>
            </a:r>
          </a:p>
          <a:p>
            <a:pPr algn="l">
              <a:buFont typeface="+mj-lt"/>
              <a:buAutoNum type="arabicPeriod"/>
            </a:pPr>
            <a:r>
              <a:rPr lang="en-US" altLang="zh-CN" dirty="0" err="1">
                <a:solidFill>
                  <a:srgbClr val="374151"/>
                </a:solidFill>
                <a:effectLst/>
                <a:latin typeface="Alibaba PuHuiTi R" pitchFamily="18" charset="-122"/>
                <a:ea typeface="Alibaba PuHuiTi R" pitchFamily="18" charset="-122"/>
                <a:cs typeface="Alibaba PuHuiTi R" pitchFamily="18" charset="-122"/>
              </a:rPr>
              <a:t>LangChain</a:t>
            </a:r>
            <a:r>
              <a:rPr lang="zh-CN" altLang="en-US" dirty="0">
                <a:solidFill>
                  <a:srgbClr val="374151"/>
                </a:solidFill>
                <a:effectLst/>
                <a:latin typeface="Alibaba PuHuiTi R" pitchFamily="18" charset="-122"/>
                <a:ea typeface="Alibaba PuHuiTi R" pitchFamily="18" charset="-122"/>
                <a:cs typeface="Alibaba PuHuiTi R" pitchFamily="18" charset="-122"/>
              </a:rPr>
              <a:t>社区活跃度高，生态系统持续完善，提供了越来越多的工具和资源，使我们能更方便地构建大模型应用，这有点像早期的</a:t>
            </a:r>
            <a:r>
              <a:rPr lang="en-US" altLang="zh-CN" dirty="0">
                <a:solidFill>
                  <a:srgbClr val="374151"/>
                </a:solidFill>
                <a:effectLst/>
                <a:latin typeface="Alibaba PuHuiTi R" pitchFamily="18" charset="-122"/>
                <a:ea typeface="Alibaba PuHuiTi R" pitchFamily="18" charset="-122"/>
                <a:cs typeface="Alibaba PuHuiTi R" pitchFamily="18" charset="-122"/>
              </a:rPr>
              <a:t>App</a:t>
            </a:r>
            <a:r>
              <a:rPr lang="zh-CN" altLang="en-US" dirty="0">
                <a:solidFill>
                  <a:srgbClr val="374151"/>
                </a:solidFill>
                <a:effectLst/>
                <a:latin typeface="Alibaba PuHuiTi R" pitchFamily="18" charset="-122"/>
                <a:ea typeface="Alibaba PuHuiTi R" pitchFamily="18" charset="-122"/>
                <a:cs typeface="Alibaba PuHuiTi R" pitchFamily="18" charset="-122"/>
              </a:rPr>
              <a:t>生态系统。</a:t>
            </a:r>
          </a:p>
          <a:p>
            <a:pPr algn="l">
              <a:buFont typeface="+mj-lt"/>
              <a:buAutoNum type="arabicPeriod"/>
            </a:pPr>
            <a:r>
              <a:rPr lang="zh-CN" altLang="en-US" dirty="0">
                <a:solidFill>
                  <a:srgbClr val="374151"/>
                </a:solidFill>
                <a:effectLst/>
                <a:latin typeface="Alibaba PuHuiTi R" pitchFamily="18" charset="-122"/>
                <a:ea typeface="Alibaba PuHuiTi R" pitchFamily="18" charset="-122"/>
                <a:cs typeface="Alibaba PuHuiTi R" pitchFamily="18" charset="-122"/>
              </a:rPr>
              <a:t>随着大模型的发展，我们将看到更多个性化和定制化的应用，这些应用将跨平台运行，并可能为每个人提供个性化的模型。</a:t>
            </a:r>
          </a:p>
          <a:p>
            <a:pPr algn="l">
              <a:buFont typeface="+mj-lt"/>
              <a:buAutoNum type="arabicPeriod"/>
            </a:pPr>
            <a:r>
              <a:rPr lang="zh-CN" altLang="en-US" dirty="0">
                <a:solidFill>
                  <a:srgbClr val="374151"/>
                </a:solidFill>
                <a:effectLst/>
                <a:latin typeface="Alibaba PuHuiTi R" pitchFamily="18" charset="-122"/>
                <a:ea typeface="Alibaba PuHuiTi R" pitchFamily="18" charset="-122"/>
                <a:cs typeface="Alibaba PuHuiTi R" pitchFamily="18" charset="-122"/>
              </a:rPr>
              <a:t>大模型将融入各种业务中，提升我们的工作效率和产品使用体验。在未来，每个人都可能拥有自己的</a:t>
            </a:r>
            <a:r>
              <a:rPr lang="en-US" altLang="zh-CN" dirty="0">
                <a:solidFill>
                  <a:srgbClr val="374151"/>
                </a:solidFill>
                <a:effectLst/>
                <a:latin typeface="Alibaba PuHuiTi R" pitchFamily="18" charset="-122"/>
                <a:ea typeface="Alibaba PuHuiTi R" pitchFamily="18" charset="-122"/>
                <a:cs typeface="Alibaba PuHuiTi R" pitchFamily="18" charset="-122"/>
              </a:rPr>
              <a:t>AI</a:t>
            </a:r>
            <a:r>
              <a:rPr lang="zh-CN" altLang="en-US" dirty="0">
                <a:solidFill>
                  <a:srgbClr val="374151"/>
                </a:solidFill>
                <a:effectLst/>
                <a:latin typeface="Alibaba PuHuiTi R" pitchFamily="18" charset="-122"/>
                <a:ea typeface="Alibaba PuHuiTi R" pitchFamily="18" charset="-122"/>
                <a:cs typeface="Alibaba PuHuiTi R" pitchFamily="18" charset="-122"/>
              </a:rPr>
              <a:t>助理。</a:t>
            </a:r>
            <a:endParaRPr lang="en-US" altLang="zh-CN" dirty="0">
              <a:solidFill>
                <a:srgbClr val="374151"/>
              </a:solidFill>
              <a:effectLst/>
              <a:latin typeface="Alibaba PuHuiTi R" pitchFamily="18" charset="-122"/>
              <a:ea typeface="Alibaba PuHuiTi R" pitchFamily="18" charset="-122"/>
              <a:cs typeface="Alibaba PuHuiTi R" pitchFamily="18" charset="-122"/>
            </a:endParaRPr>
          </a:p>
        </p:txBody>
      </p:sp>
    </p:spTree>
    <p:extLst>
      <p:ext uri="{BB962C8B-B14F-4D97-AF65-F5344CB8AC3E}">
        <p14:creationId xmlns:p14="http://schemas.microsoft.com/office/powerpoint/2010/main" val="115164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BCA4FB67-903C-6116-AF74-FAEBD3A711D4}"/>
              </a:ext>
            </a:extLst>
          </p:cNvPr>
          <p:cNvSpPr txBox="1"/>
          <p:nvPr/>
        </p:nvSpPr>
        <p:spPr>
          <a:xfrm>
            <a:off x="299097" y="856842"/>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参考资料</a:t>
            </a:r>
          </a:p>
        </p:txBody>
      </p:sp>
      <p:sp>
        <p:nvSpPr>
          <p:cNvPr id="7" name="文本框 6">
            <a:extLst>
              <a:ext uri="{FF2B5EF4-FFF2-40B4-BE49-F238E27FC236}">
                <a16:creationId xmlns:a16="http://schemas.microsoft.com/office/drawing/2014/main" id="{8631BEC2-E0AC-FDC2-C2BC-47835A55FC49}"/>
              </a:ext>
            </a:extLst>
          </p:cNvPr>
          <p:cNvSpPr txBox="1"/>
          <p:nvPr/>
        </p:nvSpPr>
        <p:spPr>
          <a:xfrm>
            <a:off x="299097" y="1226174"/>
            <a:ext cx="11329311" cy="2585323"/>
          </a:xfrm>
          <a:prstGeom prst="rect">
            <a:avLst/>
          </a:prstGeom>
          <a:noFill/>
        </p:spPr>
        <p:txBody>
          <a:bodyPr wrap="square" rtlCol="0">
            <a:spAutoFit/>
          </a:bodyPr>
          <a:lstStyle/>
          <a:p>
            <a:pPr algn="l"/>
            <a:r>
              <a:rPr lang="en-US" altLang="zh-CN" dirty="0">
                <a:solidFill>
                  <a:srgbClr val="374151"/>
                </a:solidFill>
                <a:effectLst/>
                <a:latin typeface="Alibaba PuHuiTi R" pitchFamily="18" charset="-122"/>
                <a:ea typeface="Alibaba PuHuiTi R" pitchFamily="18" charset="-122"/>
                <a:cs typeface="Alibaba PuHuiTi R" pitchFamily="18" charset="-122"/>
              </a:rPr>
              <a:t>LLM</a:t>
            </a:r>
            <a:r>
              <a:rPr lang="zh-CN" altLang="en-US" dirty="0">
                <a:solidFill>
                  <a:srgbClr val="374151"/>
                </a:solidFill>
                <a:effectLst/>
                <a:latin typeface="Alibaba PuHuiTi R" pitchFamily="18" charset="-122"/>
                <a:ea typeface="Alibaba PuHuiTi R" pitchFamily="18" charset="-122"/>
                <a:cs typeface="Alibaba PuHuiTi R" pitchFamily="18" charset="-122"/>
              </a:rPr>
              <a:t>驱动的自动化</a:t>
            </a:r>
            <a:r>
              <a:rPr lang="en-US" altLang="zh-CN" dirty="0">
                <a:solidFill>
                  <a:srgbClr val="374151"/>
                </a:solidFill>
                <a:effectLst/>
                <a:latin typeface="Alibaba PuHuiTi R" pitchFamily="18" charset="-122"/>
                <a:ea typeface="Alibaba PuHuiTi R" pitchFamily="18" charset="-122"/>
                <a:cs typeface="Alibaba PuHuiTi R" pitchFamily="18" charset="-122"/>
              </a:rPr>
              <a:t>Agent</a:t>
            </a:r>
            <a:r>
              <a:rPr lang="zh-CN" altLang="en-US" dirty="0">
                <a:solidFill>
                  <a:srgbClr val="374151"/>
                </a:solidFill>
                <a:effectLst/>
                <a:latin typeface="Alibaba PuHuiTi R" pitchFamily="18" charset="-122"/>
                <a:ea typeface="Alibaba PuHuiTi R" pitchFamily="18" charset="-122"/>
                <a:cs typeface="Alibaba PuHuiTi R" pitchFamily="18" charset="-122"/>
              </a:rPr>
              <a:t>：</a:t>
            </a:r>
            <a:r>
              <a:rPr lang="en-US" altLang="zh-CN" dirty="0">
                <a:solidFill>
                  <a:srgbClr val="374151"/>
                </a:solidFill>
                <a:effectLst/>
                <a:latin typeface="Alibaba PuHuiTi R" pitchFamily="18" charset="-122"/>
                <a:ea typeface="Alibaba PuHuiTi R" pitchFamily="18" charset="-122"/>
                <a:cs typeface="Alibaba PuHuiTi R" pitchFamily="18" charset="-122"/>
                <a:hlinkClick r:id="rId4"/>
              </a:rPr>
              <a:t>https://lilianweng.github.io/posts/2023-06-23-agent/</a:t>
            </a:r>
            <a:endParaRPr lang="en-US" altLang="zh-CN" dirty="0">
              <a:solidFill>
                <a:srgbClr val="374151"/>
              </a:solidFill>
              <a:effectLst/>
              <a:latin typeface="Alibaba PuHuiTi R" pitchFamily="18" charset="-122"/>
              <a:ea typeface="Alibaba PuHuiTi R" pitchFamily="18" charset="-122"/>
              <a:cs typeface="Alibaba PuHuiTi R" pitchFamily="18" charset="-122"/>
            </a:endParaRPr>
          </a:p>
          <a:p>
            <a:pPr algn="l"/>
            <a:r>
              <a:rPr lang="zh-CN" altLang="en-US" dirty="0">
                <a:solidFill>
                  <a:srgbClr val="374151"/>
                </a:solidFill>
                <a:effectLst/>
                <a:latin typeface="Alibaba PuHuiTi R" pitchFamily="18" charset="-122"/>
                <a:ea typeface="Alibaba PuHuiTi R" pitchFamily="18" charset="-122"/>
                <a:cs typeface="Alibaba PuHuiTi R" pitchFamily="18" charset="-122"/>
              </a:rPr>
              <a:t>向量数据库：</a:t>
            </a:r>
            <a:r>
              <a:rPr lang="en-US" altLang="zh-CN" dirty="0">
                <a:solidFill>
                  <a:srgbClr val="374151"/>
                </a:solidFill>
                <a:effectLst/>
                <a:latin typeface="Alibaba PuHuiTi R" pitchFamily="18" charset="-122"/>
                <a:ea typeface="Alibaba PuHuiTi R" pitchFamily="18" charset="-122"/>
                <a:cs typeface="Alibaba PuHuiTi R" pitchFamily="18" charset="-122"/>
                <a:hlinkClick r:id="rId5"/>
              </a:rPr>
              <a:t>https://guangzhengli.com/blog/zh/vector-database/</a:t>
            </a:r>
            <a:endParaRPr lang="en-US" altLang="zh-CN" dirty="0">
              <a:solidFill>
                <a:srgbClr val="374151"/>
              </a:solidFill>
              <a:effectLst/>
              <a:latin typeface="Alibaba PuHuiTi R" pitchFamily="18" charset="-122"/>
              <a:ea typeface="Alibaba PuHuiTi R" pitchFamily="18" charset="-122"/>
              <a:cs typeface="Alibaba PuHuiTi R" pitchFamily="18" charset="-122"/>
            </a:endParaRPr>
          </a:p>
          <a:p>
            <a:pPr algn="l"/>
            <a:r>
              <a:rPr lang="zh-CN" altLang="en-US" dirty="0">
                <a:solidFill>
                  <a:srgbClr val="374151"/>
                </a:solidFill>
                <a:effectLst/>
                <a:latin typeface="Alibaba PuHuiTi R" pitchFamily="18" charset="-122"/>
                <a:ea typeface="Alibaba PuHuiTi R" pitchFamily="18" charset="-122"/>
                <a:cs typeface="Alibaba PuHuiTi R" pitchFamily="18" charset="-122"/>
              </a:rPr>
              <a:t>为何要关注</a:t>
            </a:r>
            <a:r>
              <a:rPr lang="en-US" altLang="zh-CN" dirty="0">
                <a:solidFill>
                  <a:srgbClr val="374151"/>
                </a:solidFill>
                <a:effectLst/>
                <a:latin typeface="Alibaba PuHuiTi R" pitchFamily="18" charset="-122"/>
                <a:ea typeface="Alibaba PuHuiTi R" pitchFamily="18" charset="-122"/>
                <a:cs typeface="Alibaba PuHuiTi R" pitchFamily="18" charset="-122"/>
              </a:rPr>
              <a:t>GPT</a:t>
            </a:r>
            <a:r>
              <a:rPr lang="zh-CN" altLang="en-US" dirty="0">
                <a:solidFill>
                  <a:srgbClr val="374151"/>
                </a:solidFill>
                <a:effectLst/>
                <a:latin typeface="Alibaba PuHuiTi R" pitchFamily="18" charset="-122"/>
                <a:ea typeface="Alibaba PuHuiTi R" pitchFamily="18" charset="-122"/>
                <a:cs typeface="Alibaba PuHuiTi R" pitchFamily="18" charset="-122"/>
              </a:rPr>
              <a:t>：</a:t>
            </a:r>
            <a:r>
              <a:rPr lang="en-US" altLang="zh-CN" dirty="0">
                <a:solidFill>
                  <a:srgbClr val="374151"/>
                </a:solidFill>
                <a:effectLst/>
                <a:latin typeface="Alibaba PuHuiTi R" pitchFamily="18" charset="-122"/>
                <a:ea typeface="Alibaba PuHuiTi R" pitchFamily="18" charset="-122"/>
                <a:cs typeface="Alibaba PuHuiTi R" pitchFamily="18" charset="-122"/>
                <a:hlinkClick r:id="rId6"/>
              </a:rPr>
              <a:t>https://www.zhihu.com/zvideo/1619514388418867200</a:t>
            </a:r>
            <a:endParaRPr lang="en-US" altLang="zh-CN" dirty="0">
              <a:solidFill>
                <a:srgbClr val="374151"/>
              </a:solidFill>
              <a:effectLst/>
              <a:latin typeface="Alibaba PuHuiTi R" pitchFamily="18" charset="-122"/>
              <a:ea typeface="Alibaba PuHuiTi R" pitchFamily="18" charset="-122"/>
              <a:cs typeface="Alibaba PuHuiTi R" pitchFamily="18" charset="-122"/>
            </a:endParaRPr>
          </a:p>
          <a:p>
            <a:pPr algn="l"/>
            <a:r>
              <a:rPr lang="en-US" altLang="zh-CN" dirty="0" err="1">
                <a:solidFill>
                  <a:srgbClr val="1F2328"/>
                </a:solidFill>
                <a:latin typeface="Alibaba PuHuiTi R" pitchFamily="18" charset="-122"/>
                <a:ea typeface="Alibaba PuHuiTi R" pitchFamily="18" charset="-122"/>
                <a:cs typeface="Alibaba PuHuiTi R" pitchFamily="18" charset="-122"/>
              </a:rPr>
              <a:t>LangChain</a:t>
            </a:r>
            <a:r>
              <a:rPr lang="en-US" altLang="zh-CN" dirty="0">
                <a:solidFill>
                  <a:srgbClr val="1F2328"/>
                </a:solidFill>
                <a:latin typeface="Alibaba PuHuiTi R" pitchFamily="18" charset="-122"/>
                <a:ea typeface="Alibaba PuHuiTi R" pitchFamily="18" charset="-122"/>
                <a:cs typeface="Alibaba PuHuiTi R" pitchFamily="18" charset="-122"/>
              </a:rPr>
              <a:t>-Tutorials-and-Examples </a:t>
            </a:r>
            <a:r>
              <a:rPr lang="zh-CN" altLang="en-US" dirty="0">
                <a:solidFill>
                  <a:srgbClr val="1F2328"/>
                </a:solidFill>
                <a:latin typeface="Alibaba PuHuiTi R" pitchFamily="18" charset="-122"/>
                <a:ea typeface="Alibaba PuHuiTi R" pitchFamily="18" charset="-122"/>
                <a:cs typeface="Alibaba PuHuiTi R" pitchFamily="18" charset="-122"/>
              </a:rPr>
              <a:t>：</a:t>
            </a:r>
            <a:r>
              <a:rPr lang="zh-CN" altLang="en-US" dirty="0">
                <a:solidFill>
                  <a:srgbClr val="374151"/>
                </a:solidFill>
                <a:effectLst/>
                <a:latin typeface="Alibaba PuHuiTi R" pitchFamily="18" charset="-122"/>
                <a:ea typeface="Alibaba PuHuiTi R" pitchFamily="18" charset="-122"/>
                <a:cs typeface="Alibaba PuHuiTi R" pitchFamily="18" charset="-122"/>
              </a:rPr>
              <a:t> </a:t>
            </a:r>
            <a:r>
              <a:rPr lang="en-US" altLang="zh-CN" dirty="0">
                <a:solidFill>
                  <a:srgbClr val="374151"/>
                </a:solidFill>
                <a:effectLst/>
                <a:latin typeface="Alibaba PuHuiTi R" pitchFamily="18" charset="-122"/>
                <a:ea typeface="Alibaba PuHuiTi R" pitchFamily="18" charset="-122"/>
                <a:cs typeface="Alibaba PuHuiTi R" pitchFamily="18" charset="-122"/>
                <a:hlinkClick r:id="rId7"/>
              </a:rPr>
              <a:t>https://github.com/aihes/LangChain-Tutorials-and-Examples</a:t>
            </a:r>
            <a:endParaRPr lang="en-US" altLang="zh-CN" dirty="0">
              <a:solidFill>
                <a:srgbClr val="374151"/>
              </a:solidFill>
              <a:effectLst/>
              <a:latin typeface="Alibaba PuHuiTi R" pitchFamily="18" charset="-122"/>
              <a:ea typeface="Alibaba PuHuiTi R" pitchFamily="18" charset="-122"/>
              <a:cs typeface="Alibaba PuHuiTi R" pitchFamily="18" charset="-122"/>
            </a:endParaRPr>
          </a:p>
          <a:p>
            <a:r>
              <a:rPr lang="en-US" altLang="zh-CN" dirty="0">
                <a:solidFill>
                  <a:srgbClr val="404040"/>
                </a:solidFill>
                <a:effectLst/>
                <a:latin typeface="Alibaba PuHuiTi R" pitchFamily="18" charset="-122"/>
                <a:ea typeface="Alibaba PuHuiTi R" pitchFamily="18" charset="-122"/>
                <a:cs typeface="Alibaba PuHuiTi R" pitchFamily="18" charset="-122"/>
              </a:rPr>
              <a:t>Why Agents are the next AI Killer App after </a:t>
            </a:r>
            <a:r>
              <a:rPr lang="en-US" altLang="zh-CN" dirty="0" err="1">
                <a:solidFill>
                  <a:srgbClr val="404040"/>
                </a:solidFill>
                <a:effectLst/>
                <a:latin typeface="Alibaba PuHuiTi R" pitchFamily="18" charset="-122"/>
                <a:ea typeface="Alibaba PuHuiTi R" pitchFamily="18" charset="-122"/>
                <a:cs typeface="Alibaba PuHuiTi R" pitchFamily="18" charset="-122"/>
              </a:rPr>
              <a:t>ChatGPT</a:t>
            </a:r>
            <a:r>
              <a:rPr lang="zh-CN" altLang="en-US" dirty="0">
                <a:solidFill>
                  <a:srgbClr val="404040"/>
                </a:solidFill>
                <a:effectLst/>
                <a:latin typeface="Alibaba PuHuiTi R" pitchFamily="18" charset="-122"/>
                <a:ea typeface="Alibaba PuHuiTi R" pitchFamily="18" charset="-122"/>
                <a:cs typeface="Alibaba PuHuiTi R" pitchFamily="18" charset="-122"/>
              </a:rPr>
              <a:t>：</a:t>
            </a:r>
            <a:r>
              <a:rPr kumimoji="1" lang="en-US" altLang="zh-CN" dirty="0">
                <a:latin typeface="Alibaba PuHuiTi R" pitchFamily="18" charset="-122"/>
                <a:ea typeface="Alibaba PuHuiTi R" pitchFamily="18" charset="-122"/>
                <a:cs typeface="Alibaba PuHuiTi R" pitchFamily="18" charset="-122"/>
                <a:hlinkClick r:id="rId8"/>
              </a:rPr>
              <a:t>https://</a:t>
            </a:r>
            <a:r>
              <a:rPr kumimoji="1" lang="en-US" altLang="zh-CN" dirty="0" err="1">
                <a:latin typeface="Alibaba PuHuiTi R" pitchFamily="18" charset="-122"/>
                <a:ea typeface="Alibaba PuHuiTi R" pitchFamily="18" charset="-122"/>
                <a:cs typeface="Alibaba PuHuiTi R" pitchFamily="18" charset="-122"/>
                <a:hlinkClick r:id="rId8"/>
              </a:rPr>
              <a:t>www.latent.space</a:t>
            </a:r>
            <a:r>
              <a:rPr kumimoji="1" lang="en-US" altLang="zh-CN" dirty="0">
                <a:latin typeface="Alibaba PuHuiTi R" pitchFamily="18" charset="-122"/>
                <a:ea typeface="Alibaba PuHuiTi R" pitchFamily="18" charset="-122"/>
                <a:cs typeface="Alibaba PuHuiTi R" pitchFamily="18" charset="-122"/>
                <a:hlinkClick r:id="rId8"/>
              </a:rPr>
              <a:t>/p/agents</a:t>
            </a:r>
            <a:endParaRPr kumimoji="1" lang="zh-CN" altLang="en-US" dirty="0">
              <a:latin typeface="Alibaba PuHuiTi R" pitchFamily="18" charset="-122"/>
              <a:ea typeface="Alibaba PuHuiTi R" pitchFamily="18" charset="-122"/>
              <a:cs typeface="Alibaba PuHuiTi R" pitchFamily="18" charset="-122"/>
            </a:endParaRPr>
          </a:p>
          <a:p>
            <a:r>
              <a:rPr lang="en-US" altLang="zh-CN" dirty="0" err="1">
                <a:solidFill>
                  <a:srgbClr val="000000"/>
                </a:solidFill>
                <a:effectLst/>
                <a:latin typeface="Alibaba PuHuiTi R" pitchFamily="18" charset="-122"/>
                <a:ea typeface="Alibaba PuHuiTi R" pitchFamily="18" charset="-122"/>
                <a:cs typeface="Alibaba PuHuiTi R" pitchFamily="18" charset="-122"/>
              </a:rPr>
              <a:t>ReAct</a:t>
            </a:r>
            <a:r>
              <a:rPr lang="en-US" altLang="zh-CN" dirty="0">
                <a:solidFill>
                  <a:srgbClr val="000000"/>
                </a:solidFill>
                <a:effectLst/>
                <a:latin typeface="Alibaba PuHuiTi R" pitchFamily="18" charset="-122"/>
                <a:ea typeface="Alibaba PuHuiTi R" pitchFamily="18" charset="-122"/>
                <a:cs typeface="Alibaba PuHuiTi R" pitchFamily="18" charset="-122"/>
              </a:rPr>
              <a:t>: Synergizing Reasoning and Acting in Language Models</a:t>
            </a:r>
            <a:r>
              <a:rPr lang="zh-CN" altLang="en-US" dirty="0">
                <a:solidFill>
                  <a:srgbClr val="374151"/>
                </a:solidFill>
                <a:effectLst/>
                <a:latin typeface="Alibaba PuHuiTi R" pitchFamily="18" charset="-122"/>
                <a:ea typeface="Alibaba PuHuiTi R" pitchFamily="18" charset="-122"/>
                <a:cs typeface="Alibaba PuHuiTi R" pitchFamily="18" charset="-122"/>
              </a:rPr>
              <a:t>：</a:t>
            </a:r>
            <a:r>
              <a:rPr lang="en-US" altLang="zh-CN" dirty="0">
                <a:solidFill>
                  <a:srgbClr val="374151"/>
                </a:solidFill>
                <a:effectLst/>
                <a:latin typeface="Alibaba PuHuiTi R" pitchFamily="18" charset="-122"/>
                <a:ea typeface="Alibaba PuHuiTi R" pitchFamily="18" charset="-122"/>
                <a:cs typeface="Alibaba PuHuiTi R" pitchFamily="18" charset="-122"/>
                <a:hlinkClick r:id="rId9"/>
              </a:rPr>
              <a:t>https://</a:t>
            </a:r>
            <a:r>
              <a:rPr lang="en-US" altLang="zh-CN" dirty="0" err="1">
                <a:solidFill>
                  <a:srgbClr val="374151"/>
                </a:solidFill>
                <a:effectLst/>
                <a:latin typeface="Alibaba PuHuiTi R" pitchFamily="18" charset="-122"/>
                <a:ea typeface="Alibaba PuHuiTi R" pitchFamily="18" charset="-122"/>
                <a:cs typeface="Alibaba PuHuiTi R" pitchFamily="18" charset="-122"/>
                <a:hlinkClick r:id="rId9"/>
              </a:rPr>
              <a:t>arxiv.org</a:t>
            </a:r>
            <a:r>
              <a:rPr lang="en-US" altLang="zh-CN" dirty="0">
                <a:solidFill>
                  <a:srgbClr val="374151"/>
                </a:solidFill>
                <a:effectLst/>
                <a:latin typeface="Alibaba PuHuiTi R" pitchFamily="18" charset="-122"/>
                <a:ea typeface="Alibaba PuHuiTi R" pitchFamily="18" charset="-122"/>
                <a:cs typeface="Alibaba PuHuiTi R" pitchFamily="18" charset="-122"/>
                <a:hlinkClick r:id="rId9"/>
              </a:rPr>
              <a:t>/abs/2210.03629</a:t>
            </a:r>
            <a:endParaRPr lang="en-US" altLang="zh-CN" dirty="0">
              <a:solidFill>
                <a:srgbClr val="374151"/>
              </a:solidFill>
              <a:effectLst/>
              <a:latin typeface="Alibaba PuHuiTi R" pitchFamily="18" charset="-122"/>
              <a:ea typeface="Alibaba PuHuiTi R" pitchFamily="18" charset="-122"/>
              <a:cs typeface="Alibaba PuHuiTi R" pitchFamily="18" charset="-122"/>
            </a:endParaRPr>
          </a:p>
          <a:p>
            <a:pPr algn="l"/>
            <a:endParaRPr lang="en-US" altLang="zh-CN" dirty="0">
              <a:solidFill>
                <a:srgbClr val="374151"/>
              </a:solidFill>
              <a:effectLst/>
              <a:latin typeface="Alibaba PuHuiTi R" pitchFamily="18" charset="-122"/>
              <a:ea typeface="Alibaba PuHuiTi R" pitchFamily="18" charset="-122"/>
              <a:cs typeface="Alibaba PuHuiTi R" pitchFamily="18" charset="-122"/>
            </a:endParaRPr>
          </a:p>
          <a:p>
            <a:pPr algn="l"/>
            <a:endParaRPr lang="en-US" altLang="zh-CN" dirty="0">
              <a:solidFill>
                <a:srgbClr val="374151"/>
              </a:solidFill>
              <a:latin typeface="Alibaba PuHuiTi R" pitchFamily="18" charset="-122"/>
              <a:ea typeface="Alibaba PuHuiTi R" pitchFamily="18" charset="-122"/>
              <a:cs typeface="Alibaba PuHuiTi R" pitchFamily="18" charset="-122"/>
            </a:endParaRPr>
          </a:p>
          <a:p>
            <a:pPr algn="l"/>
            <a:endParaRPr lang="en-US" altLang="zh-CN" dirty="0">
              <a:solidFill>
                <a:srgbClr val="374151"/>
              </a:solidFill>
              <a:effectLst/>
              <a:latin typeface="Alibaba PuHuiTi R" pitchFamily="18" charset="-122"/>
              <a:ea typeface="Alibaba PuHuiTi R" pitchFamily="18" charset="-122"/>
              <a:cs typeface="Alibaba PuHuiTi R" pitchFamily="18" charset="-122"/>
            </a:endParaRPr>
          </a:p>
        </p:txBody>
      </p:sp>
    </p:spTree>
    <p:extLst>
      <p:ext uri="{BB962C8B-B14F-4D97-AF65-F5344CB8AC3E}">
        <p14:creationId xmlns:p14="http://schemas.microsoft.com/office/powerpoint/2010/main" val="1702939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66F1A56-94A2-A517-127C-249C93F747F7}"/>
              </a:ext>
            </a:extLst>
          </p:cNvPr>
          <p:cNvPicPr>
            <a:picLocks noChangeAspect="1"/>
          </p:cNvPicPr>
          <p:nvPr/>
        </p:nvPicPr>
        <p:blipFill>
          <a:blip r:embed="rId2"/>
          <a:stretch>
            <a:fillRect/>
          </a:stretch>
        </p:blipFill>
        <p:spPr>
          <a:xfrm>
            <a:off x="-32084" y="-18048"/>
            <a:ext cx="12256168" cy="6894096"/>
          </a:xfrm>
          <a:prstGeom prst="rect">
            <a:avLst/>
          </a:prstGeom>
        </p:spPr>
      </p:pic>
      <p:pic>
        <p:nvPicPr>
          <p:cNvPr id="2" name="图片 1">
            <a:extLst>
              <a:ext uri="{FF2B5EF4-FFF2-40B4-BE49-F238E27FC236}">
                <a16:creationId xmlns:a16="http://schemas.microsoft.com/office/drawing/2014/main" id="{1C9805A4-32A9-5353-A974-B81070A766D6}"/>
              </a:ext>
            </a:extLst>
          </p:cNvPr>
          <p:cNvPicPr>
            <a:picLocks noChangeAspect="1"/>
          </p:cNvPicPr>
          <p:nvPr/>
        </p:nvPicPr>
        <p:blipFill>
          <a:blip r:embed="rId3"/>
          <a:stretch>
            <a:fillRect/>
          </a:stretch>
        </p:blipFill>
        <p:spPr>
          <a:xfrm>
            <a:off x="510369" y="3076133"/>
            <a:ext cx="3162730" cy="2208789"/>
          </a:xfrm>
          <a:prstGeom prst="rect">
            <a:avLst/>
          </a:prstGeom>
        </p:spPr>
      </p:pic>
      <p:pic>
        <p:nvPicPr>
          <p:cNvPr id="3" name="图片 2">
            <a:extLst>
              <a:ext uri="{FF2B5EF4-FFF2-40B4-BE49-F238E27FC236}">
                <a16:creationId xmlns:a16="http://schemas.microsoft.com/office/drawing/2014/main" id="{C10608F3-4D3D-6A97-0B32-F3C5F5F4B58B}"/>
              </a:ext>
            </a:extLst>
          </p:cNvPr>
          <p:cNvPicPr>
            <a:picLocks noChangeAspect="1"/>
          </p:cNvPicPr>
          <p:nvPr/>
        </p:nvPicPr>
        <p:blipFill>
          <a:blip r:embed="rId4"/>
          <a:stretch>
            <a:fillRect/>
          </a:stretch>
        </p:blipFill>
        <p:spPr>
          <a:xfrm>
            <a:off x="524384" y="210856"/>
            <a:ext cx="10953514" cy="234401"/>
          </a:xfrm>
          <a:prstGeom prst="rect">
            <a:avLst/>
          </a:prstGeom>
        </p:spPr>
      </p:pic>
      <p:sp>
        <p:nvSpPr>
          <p:cNvPr id="17" name="文本框 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Tree>
    <p:extLst>
      <p:ext uri="{BB962C8B-B14F-4D97-AF65-F5344CB8AC3E}">
        <p14:creationId xmlns:p14="http://schemas.microsoft.com/office/powerpoint/2010/main" val="3513955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3"/>
          <a:srcRect l="1845" t="33243" r="18051"/>
          <a:stretch/>
        </p:blipFill>
        <p:spPr>
          <a:xfrm>
            <a:off x="-4618" y="-9236"/>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376809" y="1212440"/>
            <a:ext cx="4544777" cy="369332"/>
          </a:xfrm>
          <a:prstGeom prst="rect">
            <a:avLst/>
          </a:prstGeom>
          <a:noFill/>
        </p:spPr>
        <p:txBody>
          <a:bodyPr wrap="square">
            <a:spAutoFit/>
          </a:bodyPr>
          <a:lstStyle/>
          <a:p>
            <a:r>
              <a:rPr lang="zh-CN" altLang="en-US" sz="1800" dirty="0">
                <a:solidFill>
                  <a:srgbClr val="FF6026"/>
                </a:solidFill>
                <a:latin typeface="Alibaba PuHuiTi M" pitchFamily="18" charset="-122"/>
                <a:ea typeface="Alibaba PuHuiTi M" pitchFamily="18" charset="-122"/>
                <a:cs typeface="Alibaba PuHuiTi M" pitchFamily="18" charset="-122"/>
              </a:rPr>
              <a:t>核心概念</a:t>
            </a:r>
            <a:r>
              <a:rPr lang="zh-CN" altLang="en-US" dirty="0">
                <a:solidFill>
                  <a:srgbClr val="FF6026"/>
                </a:solidFill>
                <a:latin typeface="Alibaba PuHuiTi R" pitchFamily="18" charset="-122"/>
                <a:ea typeface="Alibaba PuHuiTi R" pitchFamily="18" charset="-122"/>
                <a:cs typeface="Alibaba PuHuiTi R" pitchFamily="18" charset="-122"/>
              </a:rPr>
              <a:t>：开始之前</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自动化过程剖析</a:t>
            </a: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4"/>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CAE75D59-1180-2E10-D36C-A081BA1CEBF6}"/>
              </a:ext>
            </a:extLst>
          </p:cNvPr>
          <p:cNvPicPr>
            <a:picLocks noChangeAspect="1"/>
          </p:cNvPicPr>
          <p:nvPr/>
        </p:nvPicPr>
        <p:blipFill>
          <a:blip r:embed="rId5"/>
          <a:stretch>
            <a:fillRect/>
          </a:stretch>
        </p:blipFill>
        <p:spPr>
          <a:xfrm>
            <a:off x="44307" y="1581772"/>
            <a:ext cx="6455554" cy="4176601"/>
          </a:xfrm>
          <a:prstGeom prst="rect">
            <a:avLst/>
          </a:prstGeom>
        </p:spPr>
      </p:pic>
      <p:sp>
        <p:nvSpPr>
          <p:cNvPr id="8" name="文本框 7">
            <a:extLst>
              <a:ext uri="{FF2B5EF4-FFF2-40B4-BE49-F238E27FC236}">
                <a16:creationId xmlns:a16="http://schemas.microsoft.com/office/drawing/2014/main" id="{7910BDEB-3E39-881D-6986-7308CC39FCD8}"/>
              </a:ext>
            </a:extLst>
          </p:cNvPr>
          <p:cNvSpPr txBox="1"/>
          <p:nvPr/>
        </p:nvSpPr>
        <p:spPr>
          <a:xfrm>
            <a:off x="6095040" y="1621370"/>
            <a:ext cx="5808260" cy="4524315"/>
          </a:xfrm>
          <a:prstGeom prst="rect">
            <a:avLst/>
          </a:prstGeom>
          <a:noFill/>
        </p:spPr>
        <p:txBody>
          <a:bodyPr wrap="square" rtlCol="0">
            <a:spAutoFit/>
          </a:bodyPr>
          <a:lstStyle/>
          <a:p>
            <a:pPr algn="l"/>
            <a:r>
              <a:rPr lang="zh-CN" altLang="en-US" sz="1600" b="1" i="0" dirty="0">
                <a:solidFill>
                  <a:srgbClr val="374151"/>
                </a:solidFill>
                <a:effectLst/>
                <a:latin typeface="Söhne"/>
              </a:rPr>
              <a:t>基础模型（</a:t>
            </a:r>
            <a:r>
              <a:rPr lang="en-US" altLang="zh-CN" sz="1600" b="1" i="0" dirty="0">
                <a:solidFill>
                  <a:srgbClr val="374151"/>
                </a:solidFill>
                <a:effectLst/>
                <a:latin typeface="Söhne"/>
              </a:rPr>
              <a:t>Foundation Models</a:t>
            </a:r>
            <a:r>
              <a:rPr lang="zh-CN" altLang="en-US" sz="1600" b="1" i="0" dirty="0">
                <a:solidFill>
                  <a:srgbClr val="374151"/>
                </a:solidFill>
                <a:effectLst/>
                <a:latin typeface="Söhne"/>
              </a:rPr>
              <a:t>）</a:t>
            </a:r>
            <a:r>
              <a:rPr lang="zh-CN" altLang="en-US" sz="1600" b="0" i="0" dirty="0">
                <a:solidFill>
                  <a:srgbClr val="374151"/>
                </a:solidFill>
                <a:effectLst/>
                <a:latin typeface="Söhne"/>
              </a:rPr>
              <a:t>：这是最基础的层次，包括</a:t>
            </a:r>
            <a:r>
              <a:rPr lang="en-US" altLang="zh-CN" sz="1600" b="0" i="0" dirty="0">
                <a:solidFill>
                  <a:srgbClr val="374151"/>
                </a:solidFill>
                <a:effectLst/>
                <a:latin typeface="Söhne"/>
              </a:rPr>
              <a:t>GPT3</a:t>
            </a:r>
            <a:r>
              <a:rPr lang="zh-CN" altLang="en-US" sz="1600" b="0" i="0" dirty="0">
                <a:solidFill>
                  <a:srgbClr val="374151"/>
                </a:solidFill>
                <a:effectLst/>
                <a:latin typeface="Söhne"/>
              </a:rPr>
              <a:t>、</a:t>
            </a:r>
            <a:r>
              <a:rPr lang="en-US" altLang="zh-CN" sz="1600" b="0" i="0" dirty="0">
                <a:solidFill>
                  <a:srgbClr val="374151"/>
                </a:solidFill>
                <a:effectLst/>
                <a:latin typeface="Söhne"/>
              </a:rPr>
              <a:t>Claude</a:t>
            </a:r>
            <a:r>
              <a:rPr lang="zh-CN" altLang="en-US" sz="1600" b="0" i="0" dirty="0">
                <a:solidFill>
                  <a:srgbClr val="374151"/>
                </a:solidFill>
                <a:effectLst/>
                <a:latin typeface="Söhne"/>
              </a:rPr>
              <a:t>、</a:t>
            </a:r>
            <a:r>
              <a:rPr lang="en-US" altLang="zh-CN" sz="1600" b="0" i="0" dirty="0" err="1">
                <a:solidFill>
                  <a:srgbClr val="374151"/>
                </a:solidFill>
                <a:effectLst/>
                <a:latin typeface="Söhne"/>
              </a:rPr>
              <a:t>LLaMA</a:t>
            </a:r>
            <a:r>
              <a:rPr lang="zh-CN" altLang="en-US" sz="1600" b="0" i="0" dirty="0">
                <a:solidFill>
                  <a:srgbClr val="374151"/>
                </a:solidFill>
                <a:effectLst/>
                <a:latin typeface="Söhne"/>
              </a:rPr>
              <a:t>等语言模型。自然语言理解和生成</a:t>
            </a:r>
            <a:endParaRPr lang="en-US" altLang="zh-CN" sz="1600" b="0" i="0" dirty="0">
              <a:solidFill>
                <a:srgbClr val="374151"/>
              </a:solidFill>
              <a:effectLst/>
              <a:latin typeface="Söhne"/>
            </a:endParaRPr>
          </a:p>
          <a:p>
            <a:pPr algn="l">
              <a:buFont typeface="+mj-lt"/>
              <a:buAutoNum type="arabicPeriod"/>
            </a:pPr>
            <a:endParaRPr lang="zh-CN" altLang="en-US" sz="1600" b="0" i="0" dirty="0">
              <a:solidFill>
                <a:srgbClr val="374151"/>
              </a:solidFill>
              <a:effectLst/>
              <a:latin typeface="Söhne"/>
            </a:endParaRPr>
          </a:p>
          <a:p>
            <a:pPr algn="l">
              <a:buFont typeface="+mj-lt"/>
              <a:buAutoNum type="arabicPeriod"/>
            </a:pPr>
            <a:r>
              <a:rPr lang="zh-CN" altLang="en-US" sz="1600" b="1" i="0" dirty="0">
                <a:solidFill>
                  <a:srgbClr val="374151"/>
                </a:solidFill>
                <a:effectLst/>
                <a:latin typeface="Söhne"/>
              </a:rPr>
              <a:t>元认知（</a:t>
            </a:r>
            <a:r>
              <a:rPr lang="en-US" altLang="zh-CN" sz="1600" b="1" i="0" dirty="0">
                <a:solidFill>
                  <a:srgbClr val="374151"/>
                </a:solidFill>
                <a:effectLst/>
                <a:latin typeface="Söhne"/>
              </a:rPr>
              <a:t>Metacognition</a:t>
            </a:r>
            <a:r>
              <a:rPr lang="zh-CN" altLang="en-US" sz="1600" b="1" i="0" dirty="0">
                <a:solidFill>
                  <a:srgbClr val="374151"/>
                </a:solidFill>
                <a:effectLst/>
                <a:latin typeface="Söhne"/>
              </a:rPr>
              <a:t>）</a:t>
            </a:r>
            <a:r>
              <a:rPr lang="zh-CN" altLang="en-US" sz="1600" b="0" i="0" dirty="0">
                <a:solidFill>
                  <a:srgbClr val="374151"/>
                </a:solidFill>
                <a:effectLst/>
                <a:latin typeface="Söhne"/>
              </a:rPr>
              <a:t>：让模型理解自己的思考过程，具备推理能力。</a:t>
            </a:r>
            <a:endParaRPr lang="en-US" altLang="zh-CN" sz="1600" b="0" i="0" dirty="0">
              <a:solidFill>
                <a:srgbClr val="374151"/>
              </a:solidFill>
              <a:effectLst/>
              <a:latin typeface="Söhne"/>
            </a:endParaRPr>
          </a:p>
          <a:p>
            <a:pPr algn="l">
              <a:buFont typeface="+mj-lt"/>
              <a:buAutoNum type="arabicPeriod"/>
            </a:pPr>
            <a:endParaRPr lang="zh-CN" altLang="en-US" sz="1600" b="0" i="0" dirty="0">
              <a:solidFill>
                <a:srgbClr val="374151"/>
              </a:solidFill>
              <a:effectLst/>
              <a:latin typeface="Söhne"/>
            </a:endParaRPr>
          </a:p>
          <a:p>
            <a:pPr algn="l">
              <a:buFont typeface="+mj-lt"/>
              <a:buAutoNum type="arabicPeriod"/>
            </a:pPr>
            <a:r>
              <a:rPr lang="zh-CN" altLang="en-US" sz="1600" b="1" i="0" dirty="0">
                <a:solidFill>
                  <a:srgbClr val="374151"/>
                </a:solidFill>
                <a:effectLst/>
                <a:latin typeface="Söhne"/>
              </a:rPr>
              <a:t>外部记忆（</a:t>
            </a:r>
            <a:r>
              <a:rPr lang="en-US" altLang="zh-CN" sz="1600" b="1" i="0" dirty="0">
                <a:solidFill>
                  <a:srgbClr val="374151"/>
                </a:solidFill>
                <a:effectLst/>
                <a:latin typeface="Söhne"/>
              </a:rPr>
              <a:t>External Memory</a:t>
            </a:r>
            <a:r>
              <a:rPr lang="zh-CN" altLang="en-US" sz="1600" b="1" i="0" dirty="0">
                <a:solidFill>
                  <a:srgbClr val="374151"/>
                </a:solidFill>
                <a:effectLst/>
                <a:latin typeface="Söhne"/>
              </a:rPr>
              <a:t>）</a:t>
            </a:r>
            <a:r>
              <a:rPr lang="zh-CN" altLang="en-US" sz="1600" b="0" i="0" dirty="0">
                <a:solidFill>
                  <a:srgbClr val="374151"/>
                </a:solidFill>
                <a:effectLst/>
                <a:latin typeface="Söhne"/>
              </a:rPr>
              <a:t>：模型能够从外部数据源中读取信息。用于更新模型的知识。</a:t>
            </a:r>
            <a:endParaRPr lang="en-US" altLang="zh-CN" sz="1600" b="0" i="0" dirty="0">
              <a:solidFill>
                <a:srgbClr val="374151"/>
              </a:solidFill>
              <a:effectLst/>
              <a:latin typeface="Söhne"/>
            </a:endParaRPr>
          </a:p>
          <a:p>
            <a:pPr algn="l">
              <a:buFont typeface="+mj-lt"/>
              <a:buAutoNum type="arabicPeriod"/>
            </a:pPr>
            <a:endParaRPr lang="zh-CN" altLang="en-US" sz="1600" b="0" i="0" dirty="0">
              <a:solidFill>
                <a:srgbClr val="374151"/>
              </a:solidFill>
              <a:effectLst/>
              <a:latin typeface="Söhne"/>
            </a:endParaRPr>
          </a:p>
          <a:p>
            <a:pPr algn="l">
              <a:buFont typeface="+mj-lt"/>
              <a:buAutoNum type="arabicPeriod"/>
            </a:pPr>
            <a:r>
              <a:rPr lang="zh-CN" altLang="en-US" sz="1600" b="1" i="0" dirty="0">
                <a:solidFill>
                  <a:srgbClr val="374151"/>
                </a:solidFill>
                <a:effectLst/>
                <a:latin typeface="Söhne"/>
              </a:rPr>
              <a:t>浏览自动化（</a:t>
            </a:r>
            <a:r>
              <a:rPr lang="en-US" altLang="zh-CN" sz="1600" b="1" i="0" dirty="0">
                <a:solidFill>
                  <a:srgbClr val="374151"/>
                </a:solidFill>
                <a:effectLst/>
                <a:latin typeface="Söhne"/>
              </a:rPr>
              <a:t>Browser Automation</a:t>
            </a:r>
            <a:r>
              <a:rPr lang="zh-CN" altLang="en-US" sz="1600" b="1" i="0" dirty="0">
                <a:solidFill>
                  <a:srgbClr val="374151"/>
                </a:solidFill>
                <a:effectLst/>
                <a:latin typeface="Söhne"/>
              </a:rPr>
              <a:t>）</a:t>
            </a:r>
            <a:r>
              <a:rPr lang="zh-CN" altLang="en-US" sz="1600" b="0" i="0" dirty="0">
                <a:solidFill>
                  <a:srgbClr val="374151"/>
                </a:solidFill>
                <a:effectLst/>
                <a:latin typeface="Söhne"/>
              </a:rPr>
              <a:t>：模型能够在浏览器中自动执行操作。</a:t>
            </a:r>
            <a:endParaRPr lang="en-US" altLang="zh-CN" sz="1600" b="0" i="0" dirty="0">
              <a:solidFill>
                <a:srgbClr val="374151"/>
              </a:solidFill>
              <a:effectLst/>
              <a:latin typeface="Söhne"/>
            </a:endParaRPr>
          </a:p>
          <a:p>
            <a:pPr algn="l">
              <a:buFont typeface="+mj-lt"/>
              <a:buAutoNum type="arabicPeriod"/>
            </a:pPr>
            <a:endParaRPr lang="zh-CN" altLang="en-US" sz="1600" b="0" i="0" dirty="0">
              <a:solidFill>
                <a:srgbClr val="374151"/>
              </a:solidFill>
              <a:effectLst/>
              <a:latin typeface="Söhne"/>
            </a:endParaRPr>
          </a:p>
          <a:p>
            <a:pPr algn="l">
              <a:buFont typeface="+mj-lt"/>
              <a:buAutoNum type="arabicPeriod"/>
            </a:pPr>
            <a:r>
              <a:rPr lang="zh-CN" altLang="en-US" sz="1600" b="1" i="0" dirty="0">
                <a:solidFill>
                  <a:srgbClr val="374151"/>
                </a:solidFill>
                <a:effectLst/>
                <a:latin typeface="Söhne"/>
              </a:rPr>
              <a:t>工具使用（</a:t>
            </a:r>
            <a:r>
              <a:rPr lang="en-US" altLang="zh-CN" sz="1600" b="1" i="0" dirty="0">
                <a:solidFill>
                  <a:srgbClr val="374151"/>
                </a:solidFill>
                <a:effectLst/>
                <a:latin typeface="Söhne"/>
              </a:rPr>
              <a:t>Tool Use</a:t>
            </a:r>
            <a:r>
              <a:rPr lang="zh-CN" altLang="en-US" sz="1600" b="1" i="0" dirty="0">
                <a:solidFill>
                  <a:srgbClr val="374151"/>
                </a:solidFill>
                <a:effectLst/>
                <a:latin typeface="Söhne"/>
              </a:rPr>
              <a:t>）</a:t>
            </a:r>
            <a:r>
              <a:rPr lang="zh-CN" altLang="en-US" sz="1600" b="0" i="0" dirty="0">
                <a:solidFill>
                  <a:srgbClr val="374151"/>
                </a:solidFill>
                <a:effectLst/>
                <a:latin typeface="Söhne"/>
              </a:rPr>
              <a:t>：模型能够生成和使用各种工具来完成任务。</a:t>
            </a:r>
            <a:endParaRPr lang="en-US" altLang="zh-CN" sz="1600" b="0" i="0" dirty="0">
              <a:solidFill>
                <a:srgbClr val="374151"/>
              </a:solidFill>
              <a:effectLst/>
              <a:latin typeface="Söhne"/>
            </a:endParaRPr>
          </a:p>
          <a:p>
            <a:pPr algn="l">
              <a:buFont typeface="+mj-lt"/>
              <a:buAutoNum type="arabicPeriod"/>
            </a:pPr>
            <a:endParaRPr lang="zh-CN" altLang="en-US" sz="1600" b="0" i="0" dirty="0">
              <a:solidFill>
                <a:srgbClr val="374151"/>
              </a:solidFill>
              <a:effectLst/>
              <a:latin typeface="Söhne"/>
            </a:endParaRPr>
          </a:p>
          <a:p>
            <a:pPr algn="l">
              <a:buFont typeface="+mj-lt"/>
              <a:buAutoNum type="arabicPeriod"/>
            </a:pPr>
            <a:r>
              <a:rPr lang="zh-CN" altLang="en-US" sz="1600" b="1" i="0" dirty="0">
                <a:solidFill>
                  <a:srgbClr val="374151"/>
                </a:solidFill>
                <a:effectLst/>
                <a:latin typeface="Söhne"/>
              </a:rPr>
              <a:t>优先级和计划（</a:t>
            </a:r>
            <a:r>
              <a:rPr lang="en-US" altLang="zh-CN" sz="1600" b="1" i="0" dirty="0">
                <a:solidFill>
                  <a:srgbClr val="374151"/>
                </a:solidFill>
                <a:effectLst/>
                <a:latin typeface="Söhne"/>
              </a:rPr>
              <a:t>Priorities &amp; Planning</a:t>
            </a:r>
            <a:r>
              <a:rPr lang="zh-CN" altLang="en-US" sz="1600" b="1" i="0" dirty="0">
                <a:solidFill>
                  <a:srgbClr val="374151"/>
                </a:solidFill>
                <a:effectLst/>
                <a:latin typeface="Söhne"/>
              </a:rPr>
              <a:t>）</a:t>
            </a:r>
            <a:r>
              <a:rPr lang="zh-CN" altLang="en-US" sz="1600" b="0" i="0" dirty="0">
                <a:solidFill>
                  <a:srgbClr val="374151"/>
                </a:solidFill>
                <a:effectLst/>
                <a:latin typeface="Söhne"/>
              </a:rPr>
              <a:t>：规划、反思和优先级设定。</a:t>
            </a:r>
          </a:p>
          <a:p>
            <a:endParaRPr kumimoji="1" lang="zh-CN" altLang="en-US" sz="1600" dirty="0"/>
          </a:p>
        </p:txBody>
      </p:sp>
      <p:sp>
        <p:nvSpPr>
          <p:cNvPr id="5" name="文本框 4">
            <a:extLst>
              <a:ext uri="{FF2B5EF4-FFF2-40B4-BE49-F238E27FC236}">
                <a16:creationId xmlns:a16="http://schemas.microsoft.com/office/drawing/2014/main" id="{6225E643-90F8-0DA6-BCA1-647531D0736B}"/>
              </a:ext>
            </a:extLst>
          </p:cNvPr>
          <p:cNvSpPr txBox="1"/>
          <p:nvPr/>
        </p:nvSpPr>
        <p:spPr>
          <a:xfrm>
            <a:off x="620889" y="6220178"/>
            <a:ext cx="4285147" cy="369332"/>
          </a:xfrm>
          <a:prstGeom prst="rect">
            <a:avLst/>
          </a:prstGeom>
          <a:noFill/>
        </p:spPr>
        <p:txBody>
          <a:bodyPr wrap="none" rtlCol="0">
            <a:spAutoFit/>
          </a:bodyPr>
          <a:lstStyle/>
          <a:p>
            <a:r>
              <a:rPr kumimoji="1" lang="zh-CN" altLang="en-US" dirty="0"/>
              <a:t>参考：</a:t>
            </a:r>
            <a:r>
              <a:rPr kumimoji="1" lang="en-US" altLang="zh-CN" dirty="0"/>
              <a:t>https://</a:t>
            </a:r>
            <a:r>
              <a:rPr kumimoji="1" lang="en-US" altLang="zh-CN" dirty="0" err="1"/>
              <a:t>www.latent.space</a:t>
            </a:r>
            <a:r>
              <a:rPr kumimoji="1" lang="en-US" altLang="zh-CN" dirty="0"/>
              <a:t>/p/agents</a:t>
            </a:r>
            <a:endParaRPr kumimoji="1" lang="zh-CN" altLang="en-US" dirty="0"/>
          </a:p>
        </p:txBody>
      </p:sp>
    </p:spTree>
    <p:extLst>
      <p:ext uri="{BB962C8B-B14F-4D97-AF65-F5344CB8AC3E}">
        <p14:creationId xmlns:p14="http://schemas.microsoft.com/office/powerpoint/2010/main" val="973078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3"/>
          <a:srcRect l="1845" t="33243" r="18051"/>
          <a:stretch/>
        </p:blipFill>
        <p:spPr>
          <a:xfrm>
            <a:off x="-7316"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411650" y="806049"/>
            <a:ext cx="4620821" cy="369332"/>
          </a:xfrm>
          <a:prstGeom prst="rect">
            <a:avLst/>
          </a:prstGeom>
          <a:noFill/>
        </p:spPr>
        <p:txBody>
          <a:bodyPr wrap="square">
            <a:spAutoFit/>
          </a:bodyPr>
          <a:lstStyle/>
          <a:p>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err="1">
                <a:solidFill>
                  <a:srgbClr val="FF6026"/>
                </a:solidFill>
                <a:latin typeface="Alibaba PuHuiTi R" pitchFamily="18" charset="-122"/>
                <a:ea typeface="Alibaba PuHuiTi R" pitchFamily="18" charset="-122"/>
                <a:cs typeface="Alibaba PuHuiTi R" pitchFamily="18" charset="-122"/>
              </a:rPr>
              <a:t>LangChain</a:t>
            </a:r>
            <a:r>
              <a:rPr lang="zh-CN" altLang="en-US" dirty="0">
                <a:solidFill>
                  <a:srgbClr val="FF6026"/>
                </a:solidFill>
                <a:latin typeface="Alibaba PuHuiTi R" pitchFamily="18" charset="-122"/>
                <a:ea typeface="Alibaba PuHuiTi R" pitchFamily="18" charset="-122"/>
                <a:cs typeface="Alibaba PuHuiTi R" pitchFamily="18" charset="-122"/>
              </a:rPr>
              <a:t>的主要模块？</a:t>
            </a: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4"/>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a:extLst>
              <a:ext uri="{FF2B5EF4-FFF2-40B4-BE49-F238E27FC236}">
                <a16:creationId xmlns:a16="http://schemas.microsoft.com/office/drawing/2014/main" id="{F7FEC2C6-242A-DE66-CE31-752B79F7DD48}"/>
              </a:ext>
            </a:extLst>
          </p:cNvPr>
          <p:cNvSpPr txBox="1"/>
          <p:nvPr/>
        </p:nvSpPr>
        <p:spPr>
          <a:xfrm>
            <a:off x="6726477" y="1256332"/>
            <a:ext cx="4601109" cy="2554545"/>
          </a:xfrm>
          <a:prstGeom prst="rect">
            <a:avLst/>
          </a:prstGeom>
          <a:noFill/>
        </p:spPr>
        <p:txBody>
          <a:bodyPr wrap="square" rtlCol="0">
            <a:spAutoFit/>
          </a:bodyPr>
          <a:lstStyle/>
          <a:p>
            <a:pPr algn="l">
              <a:buFont typeface="+mj-lt"/>
              <a:buAutoNum type="arabicPeriod"/>
            </a:pPr>
            <a:r>
              <a:rPr lang="zh-CN" altLang="en-US" sz="1600" b="1" dirty="0">
                <a:solidFill>
                  <a:srgbClr val="374151"/>
                </a:solidFill>
                <a:latin typeface="Söhne"/>
              </a:rPr>
              <a:t> </a:t>
            </a:r>
            <a:r>
              <a:rPr lang="en-US" altLang="zh-CN" sz="1600" b="1" i="0" dirty="0">
                <a:solidFill>
                  <a:srgbClr val="374151"/>
                </a:solidFill>
                <a:effectLst/>
                <a:latin typeface="Söhne"/>
              </a:rPr>
              <a:t>Model I/O</a:t>
            </a:r>
            <a:r>
              <a:rPr lang="zh-CN" altLang="en-US" sz="1600" b="0" i="0" dirty="0">
                <a:solidFill>
                  <a:srgbClr val="374151"/>
                </a:solidFill>
                <a:effectLst/>
                <a:latin typeface="Söhne"/>
              </a:rPr>
              <a:t>：与语言模型进行交互的接口。</a:t>
            </a:r>
            <a:r>
              <a:rPr lang="en-US" altLang="zh-CN" sz="1600" dirty="0">
                <a:solidFill>
                  <a:srgbClr val="374151"/>
                </a:solidFill>
                <a:latin typeface="Söhne"/>
              </a:rPr>
              <a:t>Prompt</a:t>
            </a:r>
            <a:r>
              <a:rPr lang="zh-CN" altLang="en-US" sz="1600" dirty="0">
                <a:solidFill>
                  <a:srgbClr val="374151"/>
                </a:solidFill>
                <a:latin typeface="Söhne"/>
              </a:rPr>
              <a:t>是模型的输入，可以影响模型的表现</a:t>
            </a:r>
            <a:r>
              <a:rPr lang="zh-CN" altLang="en-US" sz="1600" b="1" dirty="0">
                <a:solidFill>
                  <a:srgbClr val="374151"/>
                </a:solidFill>
                <a:latin typeface="Söhne"/>
              </a:rPr>
              <a:t>。</a:t>
            </a:r>
            <a:endParaRPr lang="zh-CN" altLang="en-US" sz="1600" b="1" i="0" dirty="0">
              <a:solidFill>
                <a:srgbClr val="374151"/>
              </a:solidFill>
              <a:effectLst/>
              <a:latin typeface="Söhne"/>
            </a:endParaRPr>
          </a:p>
          <a:p>
            <a:pPr algn="l">
              <a:buFont typeface="+mj-lt"/>
              <a:buAutoNum type="arabicPeriod"/>
            </a:pPr>
            <a:r>
              <a:rPr lang="zh-CN" altLang="en-US" sz="1600" b="1" i="0" dirty="0">
                <a:solidFill>
                  <a:srgbClr val="374151"/>
                </a:solidFill>
                <a:effectLst/>
                <a:latin typeface="Söhne"/>
              </a:rPr>
              <a:t> </a:t>
            </a:r>
            <a:r>
              <a:rPr lang="en-US" altLang="zh-CN" sz="1600" b="1" i="0" dirty="0">
                <a:solidFill>
                  <a:srgbClr val="374151"/>
                </a:solidFill>
                <a:effectLst/>
                <a:latin typeface="Söhne"/>
              </a:rPr>
              <a:t>Data connection)</a:t>
            </a:r>
            <a:r>
              <a:rPr lang="zh-CN" altLang="en-US" sz="1600" b="0" i="0" dirty="0">
                <a:solidFill>
                  <a:srgbClr val="374151"/>
                </a:solidFill>
                <a:effectLst/>
                <a:latin typeface="Söhne"/>
              </a:rPr>
              <a:t>：与数据进行交互的接口工具。</a:t>
            </a:r>
            <a:endParaRPr lang="en-US" altLang="zh-CN" sz="1600" b="0" i="0" dirty="0">
              <a:solidFill>
                <a:srgbClr val="374151"/>
              </a:solidFill>
              <a:effectLst/>
              <a:latin typeface="Söhne"/>
            </a:endParaRPr>
          </a:p>
          <a:p>
            <a:pPr>
              <a:buFont typeface="+mj-lt"/>
              <a:buAutoNum type="arabicPeriod"/>
            </a:pPr>
            <a:r>
              <a:rPr lang="en-US" altLang="zh-CN" sz="1600" b="1" i="0" dirty="0">
                <a:solidFill>
                  <a:srgbClr val="374151"/>
                </a:solidFill>
                <a:effectLst/>
                <a:latin typeface="Söhne"/>
              </a:rPr>
              <a:t>Memory</a:t>
            </a:r>
            <a:r>
              <a:rPr lang="zh-CN" altLang="en-US" sz="1600" b="0" i="0" dirty="0">
                <a:solidFill>
                  <a:srgbClr val="374151"/>
                </a:solidFill>
                <a:effectLst/>
                <a:latin typeface="Söhne"/>
              </a:rPr>
              <a:t>：在链的运行时中存储运行的状态。</a:t>
            </a:r>
          </a:p>
          <a:p>
            <a:pPr algn="l">
              <a:buFont typeface="+mj-lt"/>
              <a:buAutoNum type="arabicPeriod"/>
            </a:pPr>
            <a:r>
              <a:rPr lang="zh-CN" altLang="en-US" sz="1600" b="1" i="0" dirty="0">
                <a:solidFill>
                  <a:srgbClr val="374151"/>
                </a:solidFill>
                <a:effectLst/>
                <a:latin typeface="Söhne"/>
              </a:rPr>
              <a:t> </a:t>
            </a:r>
            <a:r>
              <a:rPr lang="en-US" altLang="zh-CN" sz="1600" b="1" i="0" dirty="0">
                <a:solidFill>
                  <a:srgbClr val="374151"/>
                </a:solidFill>
                <a:effectLst/>
                <a:latin typeface="Söhne"/>
              </a:rPr>
              <a:t>Chains</a:t>
            </a:r>
            <a:r>
              <a:rPr lang="zh-CN" altLang="en-US" sz="1600" b="0" i="0" dirty="0">
                <a:solidFill>
                  <a:srgbClr val="374151"/>
                </a:solidFill>
                <a:effectLst/>
                <a:latin typeface="Söhne"/>
              </a:rPr>
              <a:t>：利用</a:t>
            </a:r>
            <a:r>
              <a:rPr lang="en-US" altLang="zh-CN" sz="1600" b="0" i="0" dirty="0">
                <a:solidFill>
                  <a:srgbClr val="374151"/>
                </a:solidFill>
                <a:effectLst/>
                <a:latin typeface="Söhne"/>
              </a:rPr>
              <a:t>LLM</a:t>
            </a:r>
            <a:r>
              <a:rPr lang="zh-CN" altLang="en-US" sz="1600" b="0" i="0" dirty="0">
                <a:solidFill>
                  <a:srgbClr val="374151"/>
                </a:solidFill>
                <a:effectLst/>
                <a:latin typeface="Söhne"/>
              </a:rPr>
              <a:t>文本处理的能力做一些场景封装。</a:t>
            </a:r>
          </a:p>
          <a:p>
            <a:pPr algn="l">
              <a:buFont typeface="+mj-lt"/>
              <a:buAutoNum type="arabicPeriod"/>
            </a:pPr>
            <a:r>
              <a:rPr lang="zh-CN" altLang="en-US" sz="1600" b="1" i="0" dirty="0">
                <a:solidFill>
                  <a:srgbClr val="374151"/>
                </a:solidFill>
                <a:effectLst/>
                <a:latin typeface="Söhne"/>
              </a:rPr>
              <a:t> </a:t>
            </a:r>
            <a:r>
              <a:rPr lang="en-US" altLang="zh-CN" sz="1600" b="1" i="0" dirty="0">
                <a:solidFill>
                  <a:srgbClr val="374151"/>
                </a:solidFill>
                <a:effectLst/>
                <a:latin typeface="Söhne"/>
              </a:rPr>
              <a:t>Agents</a:t>
            </a:r>
            <a:r>
              <a:rPr lang="zh-CN" altLang="en-US" sz="1600" b="0" i="0" dirty="0">
                <a:solidFill>
                  <a:srgbClr val="374151"/>
                </a:solidFill>
                <a:effectLst/>
                <a:latin typeface="Söhne"/>
              </a:rPr>
              <a:t>：根据 工具说明、</a:t>
            </a:r>
            <a:r>
              <a:rPr lang="en-US" altLang="zh-CN" sz="1600" b="0" i="0" dirty="0">
                <a:solidFill>
                  <a:srgbClr val="374151"/>
                </a:solidFill>
                <a:effectLst/>
                <a:latin typeface="Söhne"/>
              </a:rPr>
              <a:t>Prompt</a:t>
            </a:r>
            <a:r>
              <a:rPr lang="zh-CN" altLang="en-US" sz="1600" b="0" i="0" dirty="0">
                <a:solidFill>
                  <a:srgbClr val="374151"/>
                </a:solidFill>
                <a:effectLst/>
                <a:latin typeface="Söhne"/>
              </a:rPr>
              <a:t>，让链选择使用哪些工具。</a:t>
            </a:r>
          </a:p>
          <a:p>
            <a:pPr algn="l"/>
            <a:r>
              <a:rPr lang="en-US" altLang="zh-CN" sz="1600" b="1" dirty="0">
                <a:solidFill>
                  <a:srgbClr val="374151"/>
                </a:solidFill>
                <a:latin typeface="Söhne"/>
              </a:rPr>
              <a:t>6.</a:t>
            </a:r>
            <a:r>
              <a:rPr lang="zh-CN" altLang="en-US" sz="1600" b="1" dirty="0">
                <a:solidFill>
                  <a:srgbClr val="374151"/>
                </a:solidFill>
                <a:latin typeface="Söhne"/>
              </a:rPr>
              <a:t> 调试与发布工具</a:t>
            </a:r>
            <a:r>
              <a:rPr lang="zh-CN" altLang="en-US" sz="1600" dirty="0">
                <a:solidFill>
                  <a:srgbClr val="374151"/>
                </a:solidFill>
                <a:latin typeface="Söhne"/>
              </a:rPr>
              <a:t>，</a:t>
            </a:r>
            <a:endParaRPr lang="zh-CN" altLang="en-US" sz="1600" i="0" dirty="0">
              <a:solidFill>
                <a:srgbClr val="374151"/>
              </a:solidFill>
              <a:effectLst/>
              <a:latin typeface="Söhne"/>
            </a:endParaRPr>
          </a:p>
          <a:p>
            <a:endParaRPr kumimoji="1" lang="zh-CN" altLang="en-US" sz="1600" dirty="0"/>
          </a:p>
        </p:txBody>
      </p:sp>
      <p:pic>
        <p:nvPicPr>
          <p:cNvPr id="8" name="图片 7">
            <a:extLst>
              <a:ext uri="{FF2B5EF4-FFF2-40B4-BE49-F238E27FC236}">
                <a16:creationId xmlns:a16="http://schemas.microsoft.com/office/drawing/2014/main" id="{93941934-1793-245F-AF35-6D29DD9B2001}"/>
              </a:ext>
            </a:extLst>
          </p:cNvPr>
          <p:cNvPicPr>
            <a:picLocks noChangeAspect="1"/>
          </p:cNvPicPr>
          <p:nvPr/>
        </p:nvPicPr>
        <p:blipFill>
          <a:blip r:embed="rId5"/>
          <a:stretch>
            <a:fillRect/>
          </a:stretch>
        </p:blipFill>
        <p:spPr>
          <a:xfrm>
            <a:off x="411650" y="1256332"/>
            <a:ext cx="6314827" cy="5430558"/>
          </a:xfrm>
          <a:prstGeom prst="rect">
            <a:avLst/>
          </a:prstGeom>
        </p:spPr>
      </p:pic>
      <p:pic>
        <p:nvPicPr>
          <p:cNvPr id="1026" name="Picture 2">
            <a:extLst>
              <a:ext uri="{FF2B5EF4-FFF2-40B4-BE49-F238E27FC236}">
                <a16:creationId xmlns:a16="http://schemas.microsoft.com/office/drawing/2014/main" id="{15083805-B0A9-20EF-8F3D-ABE8307054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6477" y="4132930"/>
            <a:ext cx="4910052" cy="194803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3FB97EC-41BA-BE81-108E-3D024E20E3A3}"/>
              </a:ext>
            </a:extLst>
          </p:cNvPr>
          <p:cNvSpPr txBox="1"/>
          <p:nvPr/>
        </p:nvSpPr>
        <p:spPr>
          <a:xfrm>
            <a:off x="6726477" y="6080968"/>
            <a:ext cx="5521063" cy="338554"/>
          </a:xfrm>
          <a:prstGeom prst="rect">
            <a:avLst/>
          </a:prstGeom>
          <a:noFill/>
        </p:spPr>
        <p:txBody>
          <a:bodyPr wrap="none" rtlCol="0">
            <a:spAutoFit/>
          </a:bodyPr>
          <a:lstStyle/>
          <a:p>
            <a:r>
              <a:rPr kumimoji="1" lang="zh-CN" altLang="en-US" sz="1600" dirty="0"/>
              <a:t>参考：</a:t>
            </a:r>
            <a:r>
              <a:rPr kumimoji="1" lang="en-US" altLang="zh-CN" sz="1600" dirty="0"/>
              <a:t>https://</a:t>
            </a:r>
            <a:r>
              <a:rPr kumimoji="1" lang="en-US" altLang="zh-CN" sz="1600" dirty="0" err="1"/>
              <a:t>lilianweng.github.io</a:t>
            </a:r>
            <a:r>
              <a:rPr kumimoji="1" lang="en-US" altLang="zh-CN" sz="1600" dirty="0"/>
              <a:t>/posts/2023-06-23-agent/</a:t>
            </a:r>
            <a:endParaRPr kumimoji="1" lang="zh-CN" altLang="en-US" sz="1600" dirty="0"/>
          </a:p>
        </p:txBody>
      </p:sp>
    </p:spTree>
    <p:extLst>
      <p:ext uri="{BB962C8B-B14F-4D97-AF65-F5344CB8AC3E}">
        <p14:creationId xmlns:p14="http://schemas.microsoft.com/office/powerpoint/2010/main" val="312389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524384" y="1214652"/>
            <a:ext cx="7473204" cy="369332"/>
          </a:xfrm>
          <a:prstGeom prst="rect">
            <a:avLst/>
          </a:prstGeom>
          <a:noFill/>
        </p:spPr>
        <p:txBody>
          <a:bodyPr wrap="square">
            <a:spAutoFit/>
          </a:bodyPr>
          <a:lstStyle/>
          <a:p>
            <a:pPr algn="l"/>
            <a:r>
              <a:rPr lang="zh-CN" altLang="en-US" dirty="0">
                <a:solidFill>
                  <a:srgbClr val="FF6026"/>
                </a:solidFill>
                <a:latin typeface="Alibaba PuHuiTi R" pitchFamily="18" charset="-122"/>
                <a:ea typeface="Alibaba PuHuiTi R" pitchFamily="18" charset="-122"/>
                <a:cs typeface="Alibaba PuHuiTi R" pitchFamily="18" charset="-122"/>
              </a:rPr>
              <a:t>核心概念：</a:t>
            </a:r>
            <a:r>
              <a:rPr lang="en-US" altLang="zh-CN" dirty="0">
                <a:solidFill>
                  <a:srgbClr val="FF6026"/>
                </a:solidFill>
                <a:latin typeface="Alibaba PuHuiTi R" pitchFamily="18" charset="-122"/>
                <a:ea typeface="Alibaba PuHuiTi R" pitchFamily="18" charset="-122"/>
                <a:cs typeface="Alibaba PuHuiTi R" pitchFamily="18" charset="-122"/>
              </a:rPr>
              <a:t>Model</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I/O</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(Model</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Prompt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Output</a:t>
            </a:r>
            <a:r>
              <a:rPr lang="zh-CN" altLang="en-US" dirty="0">
                <a:solidFill>
                  <a:srgbClr val="FF6026"/>
                </a:solidFill>
                <a:latin typeface="Alibaba PuHuiTi R" pitchFamily="18" charset="-122"/>
                <a:ea typeface="Alibaba PuHuiTi R" pitchFamily="18" charset="-122"/>
                <a:cs typeface="Alibaba PuHuiTi R" pitchFamily="18" charset="-122"/>
              </a:rPr>
              <a:t> </a:t>
            </a:r>
            <a:r>
              <a:rPr lang="en-US" altLang="zh-CN" dirty="0">
                <a:solidFill>
                  <a:srgbClr val="FF6026"/>
                </a:solidFill>
                <a:latin typeface="Alibaba PuHuiTi R" pitchFamily="18" charset="-122"/>
                <a:ea typeface="Alibaba PuHuiTi R" pitchFamily="18" charset="-122"/>
                <a:cs typeface="Alibaba PuHuiTi R" pitchFamily="18" charset="-122"/>
              </a:rPr>
              <a:t>Parsers)</a:t>
            </a:r>
            <a:endParaRPr lang="en-US" altLang="zh-CN" b="1" i="0" dirty="0">
              <a:solidFill>
                <a:srgbClr val="1C1E21"/>
              </a:solidFill>
              <a:effectLst/>
              <a:latin typeface="var(--ifm-heading-font-family)"/>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descr="model_io_diagram">
            <a:extLst>
              <a:ext uri="{FF2B5EF4-FFF2-40B4-BE49-F238E27FC236}">
                <a16:creationId xmlns:a16="http://schemas.microsoft.com/office/drawing/2014/main" id="{C3E2CEC5-55AC-48AC-A5E8-044BD269B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78" y="2748192"/>
            <a:ext cx="10153934" cy="38989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77AE6CD-197F-EB6E-D9C6-74AD361EEECE}"/>
              </a:ext>
            </a:extLst>
          </p:cNvPr>
          <p:cNvSpPr txBox="1"/>
          <p:nvPr/>
        </p:nvSpPr>
        <p:spPr>
          <a:xfrm>
            <a:off x="474342" y="1824862"/>
            <a:ext cx="7686207" cy="923330"/>
          </a:xfrm>
          <a:prstGeom prst="rect">
            <a:avLst/>
          </a:prstGeom>
          <a:noFill/>
        </p:spPr>
        <p:txBody>
          <a:bodyPr wrap="none" rtlCol="0">
            <a:spAutoFit/>
          </a:bodyPr>
          <a:lstStyle/>
          <a:p>
            <a:r>
              <a:rPr kumimoji="1" lang="en-US" altLang="zh-CN" b="1" dirty="0">
                <a:solidFill>
                  <a:srgbClr val="374151"/>
                </a:solidFill>
                <a:latin typeface="Söhne"/>
              </a:rPr>
              <a:t>Model</a:t>
            </a:r>
            <a:r>
              <a:rPr kumimoji="1" lang="zh-CN" altLang="en-US" b="1" dirty="0">
                <a:solidFill>
                  <a:srgbClr val="374151"/>
                </a:solidFill>
                <a:latin typeface="Söhne"/>
              </a:rPr>
              <a:t>：</a:t>
            </a:r>
            <a:r>
              <a:rPr kumimoji="1" lang="zh-CN" altLang="en-US" dirty="0">
                <a:solidFill>
                  <a:srgbClr val="374151"/>
                </a:solidFill>
                <a:latin typeface="Söhne"/>
              </a:rPr>
              <a:t>各种</a:t>
            </a:r>
            <a:r>
              <a:rPr kumimoji="1" lang="en-US" altLang="zh-CN" dirty="0">
                <a:solidFill>
                  <a:srgbClr val="374151"/>
                </a:solidFill>
                <a:latin typeface="Söhne"/>
              </a:rPr>
              <a:t>LLM</a:t>
            </a:r>
            <a:r>
              <a:rPr kumimoji="1" lang="zh-CN" altLang="en-US" dirty="0">
                <a:solidFill>
                  <a:srgbClr val="374151"/>
                </a:solidFill>
                <a:latin typeface="Söhne"/>
              </a:rPr>
              <a:t>，</a:t>
            </a:r>
            <a:r>
              <a:rPr kumimoji="1" lang="en-US" altLang="zh-CN" dirty="0" err="1">
                <a:solidFill>
                  <a:srgbClr val="374151"/>
                </a:solidFill>
                <a:latin typeface="Söhne"/>
              </a:rPr>
              <a:t>ChatGPT</a:t>
            </a:r>
            <a:r>
              <a:rPr kumimoji="1" lang="zh-CN" altLang="en-US" dirty="0">
                <a:solidFill>
                  <a:srgbClr val="374151"/>
                </a:solidFill>
                <a:latin typeface="Söhne"/>
              </a:rPr>
              <a:t>，</a:t>
            </a:r>
            <a:r>
              <a:rPr kumimoji="1" lang="en-US" altLang="zh-CN" dirty="0" err="1">
                <a:solidFill>
                  <a:srgbClr val="374151"/>
                </a:solidFill>
                <a:latin typeface="Söhne"/>
              </a:rPr>
              <a:t>ChatGLM</a:t>
            </a:r>
            <a:r>
              <a:rPr kumimoji="1" lang="zh-CN" altLang="en-US" dirty="0">
                <a:solidFill>
                  <a:srgbClr val="374151"/>
                </a:solidFill>
                <a:latin typeface="Söhne"/>
              </a:rPr>
              <a:t>，</a:t>
            </a:r>
            <a:r>
              <a:rPr kumimoji="1" lang="en-US" altLang="zh-CN" dirty="0">
                <a:solidFill>
                  <a:srgbClr val="374151"/>
                </a:solidFill>
                <a:latin typeface="Söhne"/>
              </a:rPr>
              <a:t>Claude</a:t>
            </a:r>
            <a:r>
              <a:rPr kumimoji="1" lang="zh-CN" altLang="en-US" dirty="0">
                <a:solidFill>
                  <a:srgbClr val="374151"/>
                </a:solidFill>
                <a:latin typeface="Söhne"/>
              </a:rPr>
              <a:t>，通义千问，</a:t>
            </a:r>
            <a:r>
              <a:rPr kumimoji="1" lang="en-US" altLang="zh-CN" dirty="0">
                <a:solidFill>
                  <a:srgbClr val="374151"/>
                </a:solidFill>
                <a:latin typeface="Söhne"/>
              </a:rPr>
              <a:t>vicuna</a:t>
            </a:r>
            <a:endParaRPr lang="en-US" altLang="zh-CN" b="1" i="0" dirty="0">
              <a:effectLst/>
              <a:latin typeface="Söhne"/>
            </a:endParaRPr>
          </a:p>
          <a:p>
            <a:r>
              <a:rPr lang="en-US" altLang="zh-CN" b="1" i="0" dirty="0">
                <a:effectLst/>
                <a:latin typeface="Söhne"/>
              </a:rPr>
              <a:t>Prompts</a:t>
            </a:r>
            <a:r>
              <a:rPr lang="zh-CN" altLang="en-US" b="0" i="0" dirty="0">
                <a:solidFill>
                  <a:srgbClr val="374151"/>
                </a:solidFill>
                <a:effectLst/>
                <a:latin typeface="Söhne"/>
              </a:rPr>
              <a:t>：模型输入的模板</a:t>
            </a:r>
            <a:r>
              <a:rPr lang="zh-CN" altLang="en-US" dirty="0">
                <a:solidFill>
                  <a:srgbClr val="374151"/>
                </a:solidFill>
                <a:latin typeface="Söhne"/>
              </a:rPr>
              <a:t>，可以动态替换内容，以及一些其他的工具模板</a:t>
            </a:r>
            <a:endParaRPr lang="en-US" altLang="zh-CN" dirty="0">
              <a:solidFill>
                <a:srgbClr val="374151"/>
              </a:solidFill>
              <a:latin typeface="Söhne"/>
            </a:endParaRPr>
          </a:p>
          <a:p>
            <a:r>
              <a:rPr lang="en-US" altLang="zh-CN" b="1" i="0" dirty="0">
                <a:effectLst/>
                <a:latin typeface="Söhne"/>
              </a:rPr>
              <a:t>Output parsers</a:t>
            </a:r>
            <a:r>
              <a:rPr lang="zh-CN" altLang="en-US" b="0" i="0" dirty="0">
                <a:solidFill>
                  <a:srgbClr val="374151"/>
                </a:solidFill>
                <a:effectLst/>
                <a:latin typeface="Söhne"/>
              </a:rPr>
              <a:t>：从模型输出中提取信息</a:t>
            </a:r>
            <a:endParaRPr kumimoji="1" lang="zh-CN" altLang="en-US" b="1" dirty="0"/>
          </a:p>
        </p:txBody>
      </p:sp>
    </p:spTree>
    <p:extLst>
      <p:ext uri="{BB962C8B-B14F-4D97-AF65-F5344CB8AC3E}">
        <p14:creationId xmlns:p14="http://schemas.microsoft.com/office/powerpoint/2010/main" val="2861010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524384" y="934343"/>
            <a:ext cx="7473204" cy="369332"/>
          </a:xfrm>
          <a:prstGeom prst="rect">
            <a:avLst/>
          </a:prstGeom>
          <a:noFill/>
        </p:spPr>
        <p:txBody>
          <a:bodyPr wrap="square">
            <a:spAutoFit/>
          </a:bodyPr>
          <a:lstStyle/>
          <a:p>
            <a:pPr algn="l"/>
            <a:r>
              <a:rPr lang="zh-CN" altLang="en-US" dirty="0">
                <a:solidFill>
                  <a:srgbClr val="FF6026"/>
                </a:solidFill>
                <a:latin typeface="Alibaba PuHuiTi R" pitchFamily="18" charset="-122"/>
                <a:ea typeface="Alibaba PuHuiTi R" pitchFamily="18" charset="-122"/>
                <a:cs typeface="Alibaba PuHuiTi R" pitchFamily="18" charset="-122"/>
              </a:rPr>
              <a:t>核心概念：模型</a:t>
            </a:r>
            <a:endParaRPr lang="en-US" altLang="zh-CN" b="1" i="0" dirty="0">
              <a:solidFill>
                <a:srgbClr val="1C1E21"/>
              </a:solidFill>
              <a:effectLst/>
              <a:latin typeface="var(--ifm-heading-font-family)"/>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47EB3A78-4919-FED2-BF3C-8A19F45F14CE}"/>
              </a:ext>
            </a:extLst>
          </p:cNvPr>
          <p:cNvSpPr txBox="1"/>
          <p:nvPr/>
        </p:nvSpPr>
        <p:spPr>
          <a:xfrm>
            <a:off x="524384" y="1460705"/>
            <a:ext cx="10953514" cy="2031325"/>
          </a:xfrm>
          <a:prstGeom prst="rect">
            <a:avLst/>
          </a:prstGeom>
          <a:noFill/>
        </p:spPr>
        <p:txBody>
          <a:bodyPr wrap="square" rtlCol="0">
            <a:spAutoFit/>
          </a:bodyPr>
          <a:lstStyle/>
          <a:p>
            <a:pPr algn="l"/>
            <a:r>
              <a:rPr lang="en-US" altLang="zh-CN" b="0" i="0" dirty="0" err="1">
                <a:solidFill>
                  <a:srgbClr val="374151"/>
                </a:solidFill>
                <a:effectLst/>
                <a:latin typeface="Söhne"/>
              </a:rPr>
              <a:t>LangChain</a:t>
            </a:r>
            <a:r>
              <a:rPr lang="zh-CN" altLang="en-US" b="0" i="0" dirty="0">
                <a:solidFill>
                  <a:srgbClr val="374151"/>
                </a:solidFill>
                <a:effectLst/>
                <a:latin typeface="Söhne"/>
              </a:rPr>
              <a:t>提供的两种类型的模型接口：</a:t>
            </a:r>
            <a:r>
              <a:rPr lang="en-US" altLang="zh-CN" b="0" i="0" dirty="0">
                <a:solidFill>
                  <a:srgbClr val="374151"/>
                </a:solidFill>
                <a:effectLst/>
                <a:latin typeface="Söhne"/>
              </a:rPr>
              <a:t>LLMs</a:t>
            </a:r>
            <a:r>
              <a:rPr lang="zh-CN" altLang="en-US" b="0" i="0" dirty="0">
                <a:solidFill>
                  <a:srgbClr val="374151"/>
                </a:solidFill>
                <a:effectLst/>
                <a:latin typeface="Söhne"/>
              </a:rPr>
              <a:t>（语言模型）和</a:t>
            </a:r>
            <a:r>
              <a:rPr lang="en-US" altLang="zh-CN" b="0" i="0" dirty="0">
                <a:solidFill>
                  <a:srgbClr val="374151"/>
                </a:solidFill>
                <a:effectLst/>
                <a:latin typeface="Söhne"/>
              </a:rPr>
              <a:t>Chat Models</a:t>
            </a:r>
            <a:r>
              <a:rPr lang="zh-CN" altLang="en-US" b="0" i="0" dirty="0">
                <a:solidFill>
                  <a:srgbClr val="374151"/>
                </a:solidFill>
                <a:effectLst/>
                <a:latin typeface="Söhne"/>
              </a:rPr>
              <a:t>（聊天模型）</a:t>
            </a:r>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marL="285750" indent="-285750" algn="l">
              <a:buFont typeface="Arial" panose="020B0604020202020204" pitchFamily="34" charset="0"/>
              <a:buChar char="•"/>
            </a:pPr>
            <a:r>
              <a:rPr lang="en-US" altLang="zh-CN" b="0" i="0" dirty="0">
                <a:solidFill>
                  <a:srgbClr val="374151"/>
                </a:solidFill>
                <a:effectLst/>
                <a:latin typeface="Söhne"/>
              </a:rPr>
              <a:t>LLMs</a:t>
            </a:r>
            <a:r>
              <a:rPr lang="zh-CN" altLang="en-US" b="0" i="0" dirty="0">
                <a:solidFill>
                  <a:srgbClr val="374151"/>
                </a:solidFill>
                <a:effectLst/>
                <a:latin typeface="Söhne"/>
              </a:rPr>
              <a:t>：这类模型接受一个文本字符串作为输入，然后返回一个文本字符串作为输出。主要用于文本生成任务</a:t>
            </a:r>
            <a:endParaRPr lang="en-US" altLang="zh-CN" b="0" i="0" dirty="0">
              <a:solidFill>
                <a:srgbClr val="374151"/>
              </a:solidFill>
              <a:effectLst/>
              <a:latin typeface="Söhne"/>
            </a:endParaRPr>
          </a:p>
          <a:p>
            <a:pPr marL="285750" indent="-285750" algn="l">
              <a:buFont typeface="Arial" panose="020B0604020202020204" pitchFamily="34" charset="0"/>
              <a:buChar char="•"/>
            </a:pPr>
            <a:r>
              <a:rPr lang="en-US" altLang="zh-CN" b="0" i="0" dirty="0">
                <a:solidFill>
                  <a:srgbClr val="374151"/>
                </a:solidFill>
                <a:effectLst/>
                <a:latin typeface="Söhne"/>
              </a:rPr>
              <a:t>Chat Models</a:t>
            </a:r>
            <a:r>
              <a:rPr lang="zh-CN" altLang="en-US" b="0" i="0" dirty="0">
                <a:solidFill>
                  <a:srgbClr val="374151"/>
                </a:solidFill>
                <a:effectLst/>
                <a:latin typeface="Söhne"/>
              </a:rPr>
              <a:t>：这类模型是基于语言模型的，但是它们被专门调整用于进行对话。接口与纯文本生成模型有所不同，接受一个聊天消息列表作为输入，通常这些消息会标明语言的角色（通常是</a:t>
            </a:r>
            <a:r>
              <a:rPr lang="en-US" altLang="zh-CN" b="0" i="0" dirty="0">
                <a:solidFill>
                  <a:srgbClr val="374151"/>
                </a:solidFill>
                <a:effectLst/>
                <a:latin typeface="Söhne"/>
              </a:rPr>
              <a:t>"System"</a:t>
            </a:r>
            <a:r>
              <a:rPr lang="zh-CN" altLang="en-US" b="0" i="0" dirty="0">
                <a:solidFill>
                  <a:srgbClr val="374151"/>
                </a:solidFill>
                <a:effectLst/>
                <a:latin typeface="Söhne"/>
              </a:rPr>
              <a:t>、</a:t>
            </a:r>
            <a:r>
              <a:rPr lang="en-US" altLang="zh-CN" b="0" i="0" dirty="0">
                <a:solidFill>
                  <a:srgbClr val="374151"/>
                </a:solidFill>
                <a:effectLst/>
                <a:latin typeface="Söhne"/>
              </a:rPr>
              <a:t>"AI"</a:t>
            </a:r>
            <a:r>
              <a:rPr lang="zh-CN" altLang="en-US" b="0" i="0" dirty="0">
                <a:solidFill>
                  <a:srgbClr val="374151"/>
                </a:solidFill>
                <a:effectLst/>
                <a:latin typeface="Söhne"/>
              </a:rPr>
              <a:t>或</a:t>
            </a:r>
            <a:r>
              <a:rPr lang="en-US" altLang="zh-CN" b="0" i="0" dirty="0">
                <a:solidFill>
                  <a:srgbClr val="374151"/>
                </a:solidFill>
                <a:effectLst/>
                <a:latin typeface="Söhne"/>
              </a:rPr>
              <a:t>"Human"</a:t>
            </a:r>
            <a:r>
              <a:rPr lang="zh-CN" altLang="en-US" b="0" i="0" dirty="0">
                <a:solidFill>
                  <a:srgbClr val="374151"/>
                </a:solidFill>
                <a:effectLst/>
                <a:latin typeface="Söhne"/>
              </a:rPr>
              <a:t>），然后返回一个</a:t>
            </a:r>
            <a:r>
              <a:rPr lang="en-US" altLang="zh-CN" b="0" i="0" dirty="0">
                <a:solidFill>
                  <a:srgbClr val="374151"/>
                </a:solidFill>
                <a:effectLst/>
                <a:latin typeface="Söhne"/>
              </a:rPr>
              <a:t>AI</a:t>
            </a:r>
            <a:r>
              <a:rPr lang="zh-CN" altLang="en-US" b="0" i="0" dirty="0">
                <a:solidFill>
                  <a:srgbClr val="374151"/>
                </a:solidFill>
                <a:effectLst/>
                <a:latin typeface="Söhne"/>
              </a:rPr>
              <a:t>的聊天消息作为输出。</a:t>
            </a:r>
            <a:endParaRPr kumimoji="1" lang="zh-CN" altLang="en-US" dirty="0"/>
          </a:p>
        </p:txBody>
      </p:sp>
      <p:pic>
        <p:nvPicPr>
          <p:cNvPr id="8" name="图片 7">
            <a:extLst>
              <a:ext uri="{FF2B5EF4-FFF2-40B4-BE49-F238E27FC236}">
                <a16:creationId xmlns:a16="http://schemas.microsoft.com/office/drawing/2014/main" id="{0C32082E-A320-9E09-C0A0-513B16150936}"/>
              </a:ext>
            </a:extLst>
          </p:cNvPr>
          <p:cNvPicPr>
            <a:picLocks noChangeAspect="1"/>
          </p:cNvPicPr>
          <p:nvPr/>
        </p:nvPicPr>
        <p:blipFill>
          <a:blip r:embed="rId4"/>
          <a:stretch>
            <a:fillRect/>
          </a:stretch>
        </p:blipFill>
        <p:spPr>
          <a:xfrm>
            <a:off x="6248401" y="3761197"/>
            <a:ext cx="4988342" cy="2886367"/>
          </a:xfrm>
          <a:prstGeom prst="rect">
            <a:avLst/>
          </a:prstGeom>
        </p:spPr>
      </p:pic>
      <p:pic>
        <p:nvPicPr>
          <p:cNvPr id="10" name="图片 9">
            <a:extLst>
              <a:ext uri="{FF2B5EF4-FFF2-40B4-BE49-F238E27FC236}">
                <a16:creationId xmlns:a16="http://schemas.microsoft.com/office/drawing/2014/main" id="{70CB0C46-C823-44B9-D443-734DFC6159C5}"/>
              </a:ext>
            </a:extLst>
          </p:cNvPr>
          <p:cNvPicPr>
            <a:picLocks noChangeAspect="1"/>
          </p:cNvPicPr>
          <p:nvPr/>
        </p:nvPicPr>
        <p:blipFill>
          <a:blip r:embed="rId5"/>
          <a:stretch>
            <a:fillRect/>
          </a:stretch>
        </p:blipFill>
        <p:spPr>
          <a:xfrm>
            <a:off x="412266" y="3772009"/>
            <a:ext cx="5683734" cy="2841867"/>
          </a:xfrm>
          <a:prstGeom prst="rect">
            <a:avLst/>
          </a:prstGeom>
        </p:spPr>
      </p:pic>
    </p:spTree>
    <p:extLst>
      <p:ext uri="{BB962C8B-B14F-4D97-AF65-F5344CB8AC3E}">
        <p14:creationId xmlns:p14="http://schemas.microsoft.com/office/powerpoint/2010/main" val="409639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EFA1B3-DA48-9218-1E30-2653886A018D}"/>
              </a:ext>
            </a:extLst>
          </p:cNvPr>
          <p:cNvPicPr>
            <a:picLocks noChangeAspect="1"/>
          </p:cNvPicPr>
          <p:nvPr/>
        </p:nvPicPr>
        <p:blipFill rotWithShape="1">
          <a:blip r:embed="rId2"/>
          <a:srcRect l="1845" t="33243" r="18051"/>
          <a:stretch/>
        </p:blipFill>
        <p:spPr>
          <a:xfrm>
            <a:off x="0" y="0"/>
            <a:ext cx="12199316" cy="6403021"/>
          </a:xfrm>
          <a:prstGeom prst="rect">
            <a:avLst/>
          </a:prstGeom>
        </p:spPr>
      </p:pic>
      <p:sp>
        <p:nvSpPr>
          <p:cNvPr id="28" name="文本框 27">
            <a:extLst>
              <a:ext uri="{FF2B5EF4-FFF2-40B4-BE49-F238E27FC236}">
                <a16:creationId xmlns:a16="http://schemas.microsoft.com/office/drawing/2014/main" id="{EB279628-EEFE-A7D5-7BC0-425A4E11BC43}"/>
              </a:ext>
            </a:extLst>
          </p:cNvPr>
          <p:cNvSpPr txBox="1"/>
          <p:nvPr/>
        </p:nvSpPr>
        <p:spPr>
          <a:xfrm>
            <a:off x="524384" y="934343"/>
            <a:ext cx="7473204" cy="369332"/>
          </a:xfrm>
          <a:prstGeom prst="rect">
            <a:avLst/>
          </a:prstGeom>
          <a:noFill/>
        </p:spPr>
        <p:txBody>
          <a:bodyPr wrap="square">
            <a:spAutoFit/>
          </a:bodyPr>
          <a:lstStyle/>
          <a:p>
            <a:pPr algn="l"/>
            <a:r>
              <a:rPr lang="zh-CN" altLang="en-US" dirty="0">
                <a:solidFill>
                  <a:srgbClr val="FF6026"/>
                </a:solidFill>
                <a:latin typeface="Alibaba PuHuiTi R" pitchFamily="18" charset="-122"/>
                <a:ea typeface="Alibaba PuHuiTi R" pitchFamily="18" charset="-122"/>
                <a:cs typeface="Alibaba PuHuiTi R" pitchFamily="18" charset="-122"/>
              </a:rPr>
              <a:t>核心概念：提示词 </a:t>
            </a:r>
            <a:r>
              <a:rPr lang="en-US" altLang="zh-CN" dirty="0">
                <a:solidFill>
                  <a:srgbClr val="FF6026"/>
                </a:solidFill>
                <a:latin typeface="Alibaba PuHuiTi R" pitchFamily="18" charset="-122"/>
                <a:ea typeface="Alibaba PuHuiTi R" pitchFamily="18" charset="-122"/>
                <a:cs typeface="Alibaba PuHuiTi R" pitchFamily="18" charset="-122"/>
              </a:rPr>
              <a:t>Prompt</a:t>
            </a:r>
            <a:endParaRPr lang="en-US" altLang="zh-CN" b="1" i="0" dirty="0">
              <a:solidFill>
                <a:srgbClr val="1C1E21"/>
              </a:solidFill>
              <a:effectLst/>
              <a:latin typeface="var(--ifm-heading-font-family)"/>
            </a:endParaRPr>
          </a:p>
        </p:txBody>
      </p:sp>
      <p:pic>
        <p:nvPicPr>
          <p:cNvPr id="2" name="图片 1">
            <a:extLst>
              <a:ext uri="{FF2B5EF4-FFF2-40B4-BE49-F238E27FC236}">
                <a16:creationId xmlns:a16="http://schemas.microsoft.com/office/drawing/2014/main" id="{A588E85E-8C67-6731-1D03-DBC3C916ED53}"/>
              </a:ext>
            </a:extLst>
          </p:cNvPr>
          <p:cNvPicPr>
            <a:picLocks noChangeAspect="1"/>
          </p:cNvPicPr>
          <p:nvPr/>
        </p:nvPicPr>
        <p:blipFill>
          <a:blip r:embed="rId3"/>
          <a:stretch>
            <a:fillRect/>
          </a:stretch>
        </p:blipFill>
        <p:spPr>
          <a:xfrm>
            <a:off x="524384" y="210856"/>
            <a:ext cx="10953514" cy="234401"/>
          </a:xfrm>
          <a:prstGeom prst="rect">
            <a:avLst/>
          </a:prstGeom>
        </p:spPr>
      </p:pic>
      <p:sp>
        <p:nvSpPr>
          <p:cNvPr id="33" name="文本框 3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BBAAD9C20180234D78A0072836F0BC8042B9B20C1ABB2BD0A1D98134B1C92B75AB46BD3881685B0422392A08C84657EBC5F921FA91D0BBB11BBFC22C714E20DA24FDB4ADE527B6F7449D2B9765A245B61C23EEB1749F0F16B819C1951C7F0C88DDF624966E3</a:t>
            </a:r>
          </a:p>
        </p:txBody>
      </p:sp>
      <p:sp>
        <p:nvSpPr>
          <p:cNvPr id="3" name="AutoShape 2">
            <a:extLst>
              <a:ext uri="{FF2B5EF4-FFF2-40B4-BE49-F238E27FC236}">
                <a16:creationId xmlns:a16="http://schemas.microsoft.com/office/drawing/2014/main" id="{FC3A1FE8-A015-E8FF-442C-76A624E75F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47EB3A78-4919-FED2-BF3C-8A19F45F14CE}"/>
              </a:ext>
            </a:extLst>
          </p:cNvPr>
          <p:cNvSpPr txBox="1"/>
          <p:nvPr/>
        </p:nvSpPr>
        <p:spPr>
          <a:xfrm>
            <a:off x="524384" y="1460705"/>
            <a:ext cx="10953514" cy="1323439"/>
          </a:xfrm>
          <a:prstGeom prst="rect">
            <a:avLst/>
          </a:prstGeom>
          <a:noFill/>
        </p:spPr>
        <p:txBody>
          <a:bodyPr wrap="square" rtlCol="0">
            <a:spAutoFit/>
          </a:bodyPr>
          <a:lstStyle/>
          <a:p>
            <a:pPr algn="l"/>
            <a:r>
              <a:rPr lang="zh-CN" altLang="en-US" sz="1600" dirty="0">
                <a:solidFill>
                  <a:srgbClr val="374151"/>
                </a:solidFill>
                <a:effectLst/>
                <a:latin typeface="Alibaba PuHuiTi R" pitchFamily="18" charset="-122"/>
                <a:ea typeface="Alibaba PuHuiTi R" pitchFamily="18" charset="-122"/>
                <a:cs typeface="Alibaba PuHuiTi R" pitchFamily="18" charset="-122"/>
              </a:rPr>
              <a:t>面向模型编程，其实就是写</a:t>
            </a:r>
            <a:r>
              <a:rPr lang="en-US" altLang="zh-CN" sz="1600" dirty="0">
                <a:solidFill>
                  <a:srgbClr val="374151"/>
                </a:solidFill>
                <a:effectLst/>
                <a:latin typeface="Alibaba PuHuiTi R" pitchFamily="18" charset="-122"/>
                <a:ea typeface="Alibaba PuHuiTi R" pitchFamily="18" charset="-122"/>
                <a:cs typeface="Alibaba PuHuiTi R" pitchFamily="18" charset="-122"/>
              </a:rPr>
              <a:t>Prompt</a:t>
            </a:r>
            <a:r>
              <a:rPr lang="zh-CN" altLang="en-US" sz="1600" dirty="0">
                <a:solidFill>
                  <a:srgbClr val="374151"/>
                </a:solidFill>
                <a:effectLst/>
                <a:latin typeface="Alibaba PuHuiTi R" pitchFamily="18" charset="-122"/>
                <a:ea typeface="Alibaba PuHuiTi R" pitchFamily="18" charset="-122"/>
                <a:cs typeface="Alibaba PuHuiTi R" pitchFamily="18" charset="-122"/>
              </a:rPr>
              <a:t>。</a:t>
            </a:r>
            <a:r>
              <a:rPr lang="en-US" altLang="zh-CN" sz="1600" dirty="0">
                <a:solidFill>
                  <a:srgbClr val="374151"/>
                </a:solidFill>
                <a:effectLst/>
                <a:latin typeface="Alibaba PuHuiTi R" pitchFamily="18" charset="-122"/>
                <a:ea typeface="Alibaba PuHuiTi R" pitchFamily="18" charset="-122"/>
                <a:cs typeface="Alibaba PuHuiTi R" pitchFamily="18" charset="-122"/>
              </a:rPr>
              <a:t> Prompt</a:t>
            </a:r>
            <a:r>
              <a:rPr lang="zh-CN" altLang="en-US" sz="1600" dirty="0">
                <a:solidFill>
                  <a:srgbClr val="374151"/>
                </a:solidFill>
                <a:effectLst/>
                <a:latin typeface="Alibaba PuHuiTi R" pitchFamily="18" charset="-122"/>
                <a:ea typeface="Alibaba PuHuiTi R" pitchFamily="18" charset="-122"/>
                <a:cs typeface="Alibaba PuHuiTi R" pitchFamily="18" charset="-122"/>
              </a:rPr>
              <a:t>是模型的输入，</a:t>
            </a:r>
            <a:r>
              <a:rPr lang="zh-CN" altLang="en-US" sz="1600" dirty="0">
                <a:solidFill>
                  <a:srgbClr val="050E17"/>
                </a:solidFill>
                <a:effectLst/>
                <a:latin typeface="Alibaba PuHuiTi R" pitchFamily="18" charset="-122"/>
                <a:ea typeface="Alibaba PuHuiTi R" pitchFamily="18" charset="-122"/>
                <a:cs typeface="Alibaba PuHuiTi R" pitchFamily="18" charset="-122"/>
              </a:rPr>
              <a:t>高质量</a:t>
            </a:r>
            <a:endParaRPr lang="en-US" altLang="zh-CN" sz="1600" dirty="0">
              <a:solidFill>
                <a:srgbClr val="050E17"/>
              </a:solidFill>
              <a:effectLst/>
              <a:latin typeface="Alibaba PuHuiTi R" pitchFamily="18" charset="-122"/>
              <a:ea typeface="Alibaba PuHuiTi R" pitchFamily="18" charset="-122"/>
              <a:cs typeface="Alibaba PuHuiTi R" pitchFamily="18" charset="-122"/>
            </a:endParaRPr>
          </a:p>
          <a:p>
            <a:pPr algn="l"/>
            <a:r>
              <a:rPr lang="zh-CN" altLang="en-US" sz="1600" dirty="0">
                <a:solidFill>
                  <a:srgbClr val="050E17"/>
                </a:solidFill>
                <a:effectLst/>
                <a:latin typeface="Alibaba PuHuiTi R" pitchFamily="18" charset="-122"/>
                <a:ea typeface="Alibaba PuHuiTi R" pitchFamily="18" charset="-122"/>
                <a:cs typeface="Alibaba PuHuiTi R" pitchFamily="18" charset="-122"/>
              </a:rPr>
              <a:t>的</a:t>
            </a:r>
            <a:r>
              <a:rPr lang="en-US" altLang="zh-CN" sz="1600" dirty="0">
                <a:solidFill>
                  <a:srgbClr val="050E17"/>
                </a:solidFill>
                <a:effectLst/>
                <a:latin typeface="Alibaba PuHuiTi R" pitchFamily="18" charset="-122"/>
                <a:ea typeface="Alibaba PuHuiTi R" pitchFamily="18" charset="-122"/>
                <a:cs typeface="Alibaba PuHuiTi R" pitchFamily="18" charset="-122"/>
              </a:rPr>
              <a:t>Prompt</a:t>
            </a:r>
            <a:r>
              <a:rPr lang="zh-CN" altLang="en-US" sz="1600" dirty="0">
                <a:solidFill>
                  <a:srgbClr val="050E17"/>
                </a:solidFill>
                <a:effectLst/>
                <a:latin typeface="Alibaba PuHuiTi R" pitchFamily="18" charset="-122"/>
                <a:ea typeface="Alibaba PuHuiTi R" pitchFamily="18" charset="-122"/>
                <a:cs typeface="Alibaba PuHuiTi R" pitchFamily="18" charset="-122"/>
              </a:rPr>
              <a:t>对于充分发挥</a:t>
            </a:r>
            <a:r>
              <a:rPr lang="en-US" altLang="zh-CN" sz="1600" dirty="0">
                <a:solidFill>
                  <a:srgbClr val="050E17"/>
                </a:solidFill>
                <a:effectLst/>
                <a:latin typeface="Alibaba PuHuiTi R" pitchFamily="18" charset="-122"/>
                <a:ea typeface="Alibaba PuHuiTi R" pitchFamily="18" charset="-122"/>
                <a:cs typeface="Alibaba PuHuiTi R" pitchFamily="18" charset="-122"/>
              </a:rPr>
              <a:t>AI</a:t>
            </a:r>
            <a:r>
              <a:rPr lang="zh-CN" altLang="en-US" sz="1600" dirty="0">
                <a:solidFill>
                  <a:srgbClr val="050E17"/>
                </a:solidFill>
                <a:effectLst/>
                <a:latin typeface="Alibaba PuHuiTi R" pitchFamily="18" charset="-122"/>
                <a:ea typeface="Alibaba PuHuiTi R" pitchFamily="18" charset="-122"/>
                <a:cs typeface="Alibaba PuHuiTi R" pitchFamily="18" charset="-122"/>
              </a:rPr>
              <a:t>的能力至关重要。</a:t>
            </a:r>
            <a:endParaRPr lang="en-US" altLang="zh-CN" sz="1600" dirty="0">
              <a:solidFill>
                <a:srgbClr val="050E17"/>
              </a:solidFill>
              <a:effectLst/>
              <a:latin typeface="Alibaba PuHuiTi R" pitchFamily="18" charset="-122"/>
              <a:ea typeface="Alibaba PuHuiTi R" pitchFamily="18" charset="-122"/>
              <a:cs typeface="Alibaba PuHuiTi R" pitchFamily="18" charset="-122"/>
            </a:endParaRPr>
          </a:p>
          <a:p>
            <a:pPr algn="l"/>
            <a:r>
              <a:rPr kumimoji="1" lang="en-US" altLang="zh-CN" sz="1600" dirty="0" err="1">
                <a:solidFill>
                  <a:srgbClr val="050E17"/>
                </a:solidFill>
                <a:effectLst/>
                <a:latin typeface="Alibaba PuHuiTi R" pitchFamily="18" charset="-122"/>
                <a:ea typeface="Alibaba PuHuiTi R" pitchFamily="18" charset="-122"/>
                <a:cs typeface="Alibaba PuHuiTi R" pitchFamily="18" charset="-122"/>
              </a:rPr>
              <a:t>LangChain</a:t>
            </a:r>
            <a:r>
              <a:rPr kumimoji="1" lang="zh-CN" altLang="en-US" sz="1600" dirty="0">
                <a:solidFill>
                  <a:srgbClr val="050E17"/>
                </a:solidFill>
                <a:effectLst/>
                <a:latin typeface="Alibaba PuHuiTi R" pitchFamily="18" charset="-122"/>
                <a:ea typeface="Alibaba PuHuiTi R" pitchFamily="18" charset="-122"/>
                <a:cs typeface="Alibaba PuHuiTi R" pitchFamily="18" charset="-122"/>
              </a:rPr>
              <a:t>提供了两个工具：</a:t>
            </a:r>
            <a:endParaRPr kumimoji="1" lang="en-US" altLang="zh-CN" sz="1600" dirty="0">
              <a:solidFill>
                <a:srgbClr val="050E17"/>
              </a:solidFill>
              <a:effectLst/>
              <a:latin typeface="Alibaba PuHuiTi R" pitchFamily="18" charset="-122"/>
              <a:ea typeface="Alibaba PuHuiTi R" pitchFamily="18" charset="-122"/>
              <a:cs typeface="Alibaba PuHuiTi R" pitchFamily="18" charset="-122"/>
            </a:endParaRPr>
          </a:p>
          <a:p>
            <a:pPr marL="285750" indent="-285750" algn="l">
              <a:buFontTx/>
              <a:buChar char="-"/>
            </a:pPr>
            <a:r>
              <a:rPr lang="en-US" altLang="zh-CN" sz="1600" dirty="0">
                <a:solidFill>
                  <a:srgbClr val="050E17"/>
                </a:solidFill>
                <a:effectLst/>
                <a:latin typeface="Alibaba PuHuiTi R" pitchFamily="18" charset="-122"/>
                <a:ea typeface="Alibaba PuHuiTi R" pitchFamily="18" charset="-122"/>
                <a:cs typeface="Alibaba PuHuiTi R" pitchFamily="18" charset="-122"/>
              </a:rPr>
              <a:t>Prompt templates</a:t>
            </a:r>
            <a:r>
              <a:rPr lang="zh-CN" altLang="en-US" sz="1600" dirty="0">
                <a:solidFill>
                  <a:srgbClr val="050E17"/>
                </a:solidFill>
                <a:effectLst/>
                <a:latin typeface="Alibaba PuHuiTi R" pitchFamily="18" charset="-122"/>
                <a:ea typeface="Alibaba PuHuiTi R" pitchFamily="18" charset="-122"/>
                <a:cs typeface="Alibaba PuHuiTi R" pitchFamily="18" charset="-122"/>
              </a:rPr>
              <a:t>：参数化模板。</a:t>
            </a:r>
            <a:endParaRPr lang="en-US" altLang="zh-CN" sz="1600" dirty="0">
              <a:solidFill>
                <a:srgbClr val="050E17"/>
              </a:solidFill>
              <a:effectLst/>
              <a:latin typeface="Alibaba PuHuiTi R" pitchFamily="18" charset="-122"/>
              <a:ea typeface="Alibaba PuHuiTi R" pitchFamily="18" charset="-122"/>
              <a:cs typeface="Alibaba PuHuiTi R" pitchFamily="18" charset="-122"/>
            </a:endParaRPr>
          </a:p>
          <a:p>
            <a:pPr marL="285750" indent="-285750" algn="l">
              <a:buFontTx/>
              <a:buChar char="-"/>
            </a:pPr>
            <a:r>
              <a:rPr lang="en-US" altLang="zh-CN" sz="1600" dirty="0">
                <a:solidFill>
                  <a:srgbClr val="050E17"/>
                </a:solidFill>
                <a:effectLst/>
                <a:latin typeface="Alibaba PuHuiTi R" pitchFamily="18" charset="-122"/>
                <a:ea typeface="Alibaba PuHuiTi R" pitchFamily="18" charset="-122"/>
                <a:cs typeface="Alibaba PuHuiTi R" pitchFamily="18" charset="-122"/>
              </a:rPr>
              <a:t>Example selectors:</a:t>
            </a:r>
            <a:r>
              <a:rPr lang="zh-CN" altLang="en-US" sz="1600" dirty="0">
                <a:solidFill>
                  <a:srgbClr val="050E17"/>
                </a:solidFill>
                <a:latin typeface="Alibaba PuHuiTi R" pitchFamily="18" charset="-122"/>
                <a:ea typeface="Alibaba PuHuiTi R" pitchFamily="18" charset="-122"/>
                <a:cs typeface="Alibaba PuHuiTi R" pitchFamily="18" charset="-122"/>
              </a:rPr>
              <a:t> 动态的选择在</a:t>
            </a:r>
            <a:r>
              <a:rPr lang="en-US" altLang="zh-CN" sz="1600" dirty="0">
                <a:solidFill>
                  <a:srgbClr val="050E17"/>
                </a:solidFill>
                <a:latin typeface="Alibaba PuHuiTi R" pitchFamily="18" charset="-122"/>
                <a:ea typeface="Alibaba PuHuiTi R" pitchFamily="18" charset="-122"/>
                <a:cs typeface="Alibaba PuHuiTi R" pitchFamily="18" charset="-122"/>
              </a:rPr>
              <a:t>Prompt</a:t>
            </a:r>
            <a:r>
              <a:rPr lang="zh-CN" altLang="en-US" sz="1600" dirty="0">
                <a:solidFill>
                  <a:srgbClr val="050E17"/>
                </a:solidFill>
                <a:latin typeface="Alibaba PuHuiTi R" pitchFamily="18" charset="-122"/>
                <a:ea typeface="Alibaba PuHuiTi R" pitchFamily="18" charset="-122"/>
                <a:cs typeface="Alibaba PuHuiTi R" pitchFamily="18" charset="-122"/>
              </a:rPr>
              <a:t>中的例子</a:t>
            </a:r>
            <a:endParaRPr lang="en-US" altLang="zh-CN" sz="1600" dirty="0">
              <a:solidFill>
                <a:srgbClr val="050E17"/>
              </a:solidFill>
              <a:effectLst/>
              <a:latin typeface="Alibaba PuHuiTi R" pitchFamily="18" charset="-122"/>
              <a:ea typeface="Alibaba PuHuiTi R" pitchFamily="18" charset="-122"/>
              <a:cs typeface="Alibaba PuHuiTi R" pitchFamily="18" charset="-122"/>
            </a:endParaRPr>
          </a:p>
        </p:txBody>
      </p:sp>
      <p:pic>
        <p:nvPicPr>
          <p:cNvPr id="7" name="图片 6">
            <a:extLst>
              <a:ext uri="{FF2B5EF4-FFF2-40B4-BE49-F238E27FC236}">
                <a16:creationId xmlns:a16="http://schemas.microsoft.com/office/drawing/2014/main" id="{F4F79AD8-9A6F-8B05-7259-7214B9D9AB16}"/>
              </a:ext>
            </a:extLst>
          </p:cNvPr>
          <p:cNvPicPr>
            <a:picLocks noChangeAspect="1"/>
          </p:cNvPicPr>
          <p:nvPr/>
        </p:nvPicPr>
        <p:blipFill>
          <a:blip r:embed="rId4"/>
          <a:stretch>
            <a:fillRect/>
          </a:stretch>
        </p:blipFill>
        <p:spPr>
          <a:xfrm>
            <a:off x="7466803" y="1303675"/>
            <a:ext cx="4200813" cy="1857894"/>
          </a:xfrm>
          <a:prstGeom prst="rect">
            <a:avLst/>
          </a:prstGeom>
        </p:spPr>
      </p:pic>
      <p:pic>
        <p:nvPicPr>
          <p:cNvPr id="9" name="图片 8">
            <a:extLst>
              <a:ext uri="{FF2B5EF4-FFF2-40B4-BE49-F238E27FC236}">
                <a16:creationId xmlns:a16="http://schemas.microsoft.com/office/drawing/2014/main" id="{55B1729E-7AC2-7521-BAE6-B5453B0D7D55}"/>
              </a:ext>
            </a:extLst>
          </p:cNvPr>
          <p:cNvPicPr>
            <a:picLocks noChangeAspect="1"/>
          </p:cNvPicPr>
          <p:nvPr/>
        </p:nvPicPr>
        <p:blipFill>
          <a:blip r:embed="rId5"/>
          <a:stretch>
            <a:fillRect/>
          </a:stretch>
        </p:blipFill>
        <p:spPr>
          <a:xfrm>
            <a:off x="374786" y="3547004"/>
            <a:ext cx="7772400" cy="2385588"/>
          </a:xfrm>
          <a:prstGeom prst="rect">
            <a:avLst/>
          </a:prstGeom>
        </p:spPr>
      </p:pic>
    </p:spTree>
    <p:extLst>
      <p:ext uri="{BB962C8B-B14F-4D97-AF65-F5344CB8AC3E}">
        <p14:creationId xmlns:p14="http://schemas.microsoft.com/office/powerpoint/2010/main" val="265811280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12750</TotalTime>
  <Words>3936</Words>
  <Application>Microsoft Macintosh PowerPoint</Application>
  <PresentationFormat>宽屏</PresentationFormat>
  <Paragraphs>314</Paragraphs>
  <Slides>44</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44</vt:i4>
      </vt:variant>
    </vt:vector>
  </HeadingPairs>
  <TitlesOfParts>
    <vt:vector size="55" baseType="lpstr">
      <vt:lpstr>-apple-system</vt:lpstr>
      <vt:lpstr>等线</vt:lpstr>
      <vt:lpstr>等线 Light</vt:lpstr>
      <vt:lpstr>Alibaba PuHuiTi M</vt:lpstr>
      <vt:lpstr>Alibaba PuHuiTi R</vt:lpstr>
      <vt:lpstr>Söhne</vt:lpstr>
      <vt:lpstr>Söhne Mono</vt:lpstr>
      <vt:lpstr>ui-sans-serif</vt:lpstr>
      <vt:lpstr>var(--ifm-heading-font-family)</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aihe</cp:lastModifiedBy>
  <cp:revision>726</cp:revision>
  <dcterms:created xsi:type="dcterms:W3CDTF">2023-05-09T06:33:42Z</dcterms:created>
  <dcterms:modified xsi:type="dcterms:W3CDTF">2024-07-02T00:18:33Z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perty1">
    <vt:lpwstr>BBAAD9C20180234D78A0072836F0BC8042B9B20C1ABB2BD0A1D98134B1C92B75AB46BD3881685B0422392A08C84657EBC5F921FA91D0BBB11BBFC22C714E20DA24FDB4ADE527B6F7449D2B9765A245B61C23EEB1749F0F16B819C1951C7F0C88DDF624966E3</vt:lpwstr>
  </property>
</Properties>
</file>